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76" r:id="rId3"/>
    <p:sldMasterId id="2147483690" r:id="rId4"/>
    <p:sldMasterId id="2147483710" r:id="rId5"/>
  </p:sldMasterIdLst>
  <p:notesMasterIdLst>
    <p:notesMasterId r:id="rId31"/>
  </p:notesMasterIdLst>
  <p:handoutMasterIdLst>
    <p:handoutMasterId r:id="rId32"/>
  </p:handoutMasterIdLst>
  <p:sldIdLst>
    <p:sldId id="317" r:id="rId6"/>
    <p:sldId id="336" r:id="rId7"/>
    <p:sldId id="319" r:id="rId8"/>
    <p:sldId id="325" r:id="rId9"/>
    <p:sldId id="321" r:id="rId10"/>
    <p:sldId id="337" r:id="rId11"/>
    <p:sldId id="323" r:id="rId12"/>
    <p:sldId id="339" r:id="rId13"/>
    <p:sldId id="324" r:id="rId14"/>
    <p:sldId id="345" r:id="rId15"/>
    <p:sldId id="327" r:id="rId16"/>
    <p:sldId id="328" r:id="rId17"/>
    <p:sldId id="329" r:id="rId18"/>
    <p:sldId id="330" r:id="rId19"/>
    <p:sldId id="331" r:id="rId20"/>
    <p:sldId id="341" r:id="rId21"/>
    <p:sldId id="332" r:id="rId22"/>
    <p:sldId id="333" r:id="rId23"/>
    <p:sldId id="346" r:id="rId24"/>
    <p:sldId id="318" r:id="rId25"/>
    <p:sldId id="343" r:id="rId26"/>
    <p:sldId id="334" r:id="rId27"/>
    <p:sldId id="320" r:id="rId28"/>
    <p:sldId id="347" r:id="rId29"/>
    <p:sldId id="348" r:id="rId30"/>
  </p:sldIdLst>
  <p:sldSz cx="12192000" cy="6858000"/>
  <p:notesSz cx="6805613" cy="9939338"/>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543611544@qq.com" initials="1" lastIdx="1" clrIdx="0">
    <p:extLst>
      <p:ext uri="{19B8F6BF-5375-455C-9EA6-DF929625EA0E}">
        <p15:presenceInfo xmlns:p15="http://schemas.microsoft.com/office/powerpoint/2012/main" userId="080927b8372ea6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359F"/>
    <a:srgbClr val="0B3C81"/>
    <a:srgbClr val="DA5814"/>
    <a:srgbClr val="0E4C89"/>
    <a:srgbClr val="014282"/>
    <a:srgbClr val="3C5484"/>
    <a:srgbClr val="002060"/>
    <a:srgbClr val="D9D9D9"/>
    <a:srgbClr val="1C221E"/>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3867" autoAdjust="0"/>
  </p:normalViewPr>
  <p:slideViewPr>
    <p:cSldViewPr snapToGrid="0">
      <p:cViewPr varScale="1">
        <p:scale>
          <a:sx n="77" d="100"/>
          <a:sy n="77" d="100"/>
        </p:scale>
        <p:origin x="878"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7E4724A-EDA1-4D78-9BCC-1AFA00949028}"/>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1387226-BC34-42A0-AA51-90FA93EEC50A}"/>
              </a:ext>
            </a:extLst>
          </p:cNvPr>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14CB4BF1-79EA-46AD-934C-E489887EFD16}" type="datetime1">
              <a:rPr lang="zh-CN" altLang="en-US" smtClean="0"/>
              <a:t>2022/5/11</a:t>
            </a:fld>
            <a:endParaRPr lang="zh-CN" altLang="en-US"/>
          </a:p>
        </p:txBody>
      </p:sp>
      <p:sp>
        <p:nvSpPr>
          <p:cNvPr id="4" name="页脚占位符 3">
            <a:extLst>
              <a:ext uri="{FF2B5EF4-FFF2-40B4-BE49-F238E27FC236}">
                <a16:creationId xmlns:a16="http://schemas.microsoft.com/office/drawing/2014/main" id="{93485989-811A-4C5D-BA34-C7030408827B}"/>
              </a:ext>
            </a:extLst>
          </p:cNvPr>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5B88BC5-CA30-437C-9EDC-7351D9F29F35}"/>
              </a:ext>
            </a:extLst>
          </p:cNvPr>
          <p:cNvSpPr>
            <a:spLocks noGrp="1"/>
          </p:cNvSpPr>
          <p:nvPr>
            <p:ph type="sldNum" sz="quarter" idx="3"/>
          </p:nvPr>
        </p:nvSpPr>
        <p:spPr>
          <a:xfrm>
            <a:off x="3854450" y="9440863"/>
            <a:ext cx="2949575" cy="498475"/>
          </a:xfrm>
          <a:prstGeom prst="rect">
            <a:avLst/>
          </a:prstGeom>
        </p:spPr>
        <p:txBody>
          <a:bodyPr vert="horz" lIns="91440" tIns="45720" rIns="91440" bIns="45720" rtlCol="0" anchor="b"/>
          <a:lstStyle>
            <a:lvl1pPr algn="r">
              <a:defRPr sz="1200"/>
            </a:lvl1pPr>
          </a:lstStyle>
          <a:p>
            <a:fld id="{E7B558C2-FBF2-4CEA-BE4A-AED246C34A67}" type="slidenum">
              <a:rPr lang="zh-CN" altLang="en-US" smtClean="0"/>
              <a:t>‹#›</a:t>
            </a:fld>
            <a:endParaRPr lang="zh-CN" altLang="en-US"/>
          </a:p>
        </p:txBody>
      </p:sp>
    </p:spTree>
    <p:extLst>
      <p:ext uri="{BB962C8B-B14F-4D97-AF65-F5344CB8AC3E}">
        <p14:creationId xmlns:p14="http://schemas.microsoft.com/office/powerpoint/2010/main" val="34831538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5BE3A352-100D-40EE-A739-3FF26BB69830}" type="datetime1">
              <a:rPr lang="zh-CN" altLang="en-US" smtClean="0"/>
              <a:t>2022/5/10</a:t>
            </a:fld>
            <a:endParaRPr lang="zh-CN" altLang="en-US"/>
          </a:p>
        </p:txBody>
      </p:sp>
      <p:sp>
        <p:nvSpPr>
          <p:cNvPr id="4" name="幻灯片图像占位符 3"/>
          <p:cNvSpPr>
            <a:spLocks noGrp="1" noRot="1" noChangeAspect="1"/>
          </p:cNvSpPr>
          <p:nvPr>
            <p:ph type="sldImg" idx="2"/>
          </p:nvPr>
        </p:nvSpPr>
        <p:spPr>
          <a:xfrm>
            <a:off x="422275" y="1243013"/>
            <a:ext cx="5961063" cy="33543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F453898F-2D4D-48B3-A38D-B100BE876C30}"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599919-07DE-4892-B618-97999074AFB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53898F-2D4D-48B3-A38D-B100BE876C30}" type="slidenum">
              <a:rPr lang="zh-CN" altLang="en-US" smtClean="0"/>
              <a:t>5</a:t>
            </a:fld>
            <a:endParaRPr lang="zh-CN" altLang="en-US"/>
          </a:p>
        </p:txBody>
      </p:sp>
    </p:spTree>
    <p:extLst>
      <p:ext uri="{BB962C8B-B14F-4D97-AF65-F5344CB8AC3E}">
        <p14:creationId xmlns:p14="http://schemas.microsoft.com/office/powerpoint/2010/main" val="1103150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4" name="组合 3"/>
          <p:cNvGrpSpPr/>
          <p:nvPr userDrawn="1"/>
        </p:nvGrpSpPr>
        <p:grpSpPr>
          <a:xfrm>
            <a:off x="0" y="0"/>
            <a:ext cx="9975921" cy="756000"/>
            <a:chOff x="0" y="0"/>
            <a:chExt cx="9975921" cy="756000"/>
          </a:xfrm>
        </p:grpSpPr>
        <p:sp>
          <p:nvSpPr>
            <p:cNvPr id="9" name="矩形 8"/>
            <p:cNvSpPr/>
            <p:nvPr userDrawn="1"/>
          </p:nvSpPr>
          <p:spPr>
            <a:xfrm>
              <a:off x="0" y="0"/>
              <a:ext cx="9624767" cy="756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等腰三角形 9"/>
            <p:cNvSpPr/>
            <p:nvPr userDrawn="1"/>
          </p:nvSpPr>
          <p:spPr>
            <a:xfrm>
              <a:off x="9268023" y="0"/>
              <a:ext cx="707898" cy="491894"/>
            </a:xfrm>
            <a:prstGeom prst="triangle">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270" y="79547"/>
            <a:ext cx="3052308" cy="54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93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73711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0323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8509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7833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575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2966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7842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00383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409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layout 001">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623888" y="1493838"/>
            <a:ext cx="2740025" cy="4776787"/>
          </a:xfrm>
          <a:prstGeom prst="rect">
            <a:avLst/>
          </a:prstGeom>
          <a:pattFill prst="pct5">
            <a:fgClr>
              <a:schemeClr val="accent1"/>
            </a:fgClr>
            <a:bgClr>
              <a:schemeClr val="bg1"/>
            </a:bgClr>
          </a:pattFill>
        </p:spPr>
        <p:txBody>
          <a:bodyPr/>
          <a:lstStyle/>
          <a:p>
            <a:endParaRPr lang="zh-CN" altLang="en-US"/>
          </a:p>
        </p:txBody>
      </p:sp>
      <p:sp>
        <p:nvSpPr>
          <p:cNvPr id="6" name="图片占位符 4"/>
          <p:cNvSpPr>
            <a:spLocks noGrp="1"/>
          </p:cNvSpPr>
          <p:nvPr>
            <p:ph type="pic" sz="quarter" idx="11"/>
          </p:nvPr>
        </p:nvSpPr>
        <p:spPr>
          <a:xfrm>
            <a:off x="3420744" y="1493838"/>
            <a:ext cx="2740025" cy="4776787"/>
          </a:xfrm>
          <a:prstGeom prst="rect">
            <a:avLst/>
          </a:prstGeom>
          <a:pattFill prst="pct5">
            <a:fgClr>
              <a:schemeClr val="accent1"/>
            </a:fgClr>
            <a:bgClr>
              <a:schemeClr val="bg1"/>
            </a:bgClr>
          </a:pattFill>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9530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802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6196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594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2160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layout 001">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62281" y="1952625"/>
            <a:ext cx="5724525" cy="2952750"/>
          </a:xfrm>
          <a:custGeom>
            <a:avLst/>
            <a:gdLst>
              <a:gd name="connsiteX0" fmla="*/ 0 w 5724525"/>
              <a:gd name="connsiteY0" fmla="*/ 0 h 2952750"/>
              <a:gd name="connsiteX1" fmla="*/ 5724525 w 5724525"/>
              <a:gd name="connsiteY1" fmla="*/ 0 h 2952750"/>
              <a:gd name="connsiteX2" fmla="*/ 5724525 w 5724525"/>
              <a:gd name="connsiteY2" fmla="*/ 2952750 h 2952750"/>
              <a:gd name="connsiteX3" fmla="*/ 0 w 5724525"/>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5724525" h="2952750">
                <a:moveTo>
                  <a:pt x="0" y="0"/>
                </a:moveTo>
                <a:lnTo>
                  <a:pt x="5724525" y="0"/>
                </a:lnTo>
                <a:lnTo>
                  <a:pt x="5724525" y="2952750"/>
                </a:lnTo>
                <a:lnTo>
                  <a:pt x="0" y="2952750"/>
                </a:lnTo>
                <a:close/>
              </a:path>
            </a:pathLst>
          </a:custGeom>
          <a:pattFill prst="pct5">
            <a:fgClr>
              <a:schemeClr val="accent1"/>
            </a:fgClr>
            <a:bgClr>
              <a:schemeClr val="bg1"/>
            </a:bgClr>
          </a:pattFill>
        </p:spPr>
        <p:txBody>
          <a:bodyPr wrap="square">
            <a:noAutofit/>
          </a:bodyPr>
          <a:lstStyle/>
          <a:p>
            <a:endParaRPr lang="zh-CN" altLang="en-US"/>
          </a:p>
        </p:txBody>
      </p:sp>
    </p:spTree>
    <p:extLst>
      <p:ext uri="{BB962C8B-B14F-4D97-AF65-F5344CB8AC3E}">
        <p14:creationId xmlns:p14="http://schemas.microsoft.com/office/powerpoint/2010/main" val="287570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6589713" cy="6858000"/>
          </a:xfrm>
          <a:prstGeom prst="rect">
            <a:avLst/>
          </a:prstGeom>
          <a:solidFill>
            <a:schemeClr val="bg1">
              <a:lumMod val="50000"/>
            </a:schemeClr>
          </a:solidFill>
        </p:spPr>
        <p:txBody>
          <a:bodyPr/>
          <a:lstStyle/>
          <a:p>
            <a:endParaRPr lang="zh-CN" altLang="en-US"/>
          </a:p>
        </p:txBody>
      </p:sp>
    </p:spTree>
    <p:extLst>
      <p:ext uri="{BB962C8B-B14F-4D97-AF65-F5344CB8AC3E}">
        <p14:creationId xmlns:p14="http://schemas.microsoft.com/office/powerpoint/2010/main" val="169013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795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2608490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900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01">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800101" y="1410970"/>
            <a:ext cx="3635375" cy="2108200"/>
          </a:xfrm>
          <a:custGeom>
            <a:avLst/>
            <a:gdLst>
              <a:gd name="connsiteX0" fmla="*/ 0 w 3635375"/>
              <a:gd name="connsiteY0" fmla="*/ 0 h 2108200"/>
              <a:gd name="connsiteX1" fmla="*/ 3635375 w 3635375"/>
              <a:gd name="connsiteY1" fmla="*/ 0 h 2108200"/>
              <a:gd name="connsiteX2" fmla="*/ 3635375 w 3635375"/>
              <a:gd name="connsiteY2" fmla="*/ 2108200 h 2108200"/>
              <a:gd name="connsiteX3" fmla="*/ 0 w 3635375"/>
              <a:gd name="connsiteY3" fmla="*/ 2108200 h 2108200"/>
            </a:gdLst>
            <a:ahLst/>
            <a:cxnLst>
              <a:cxn ang="0">
                <a:pos x="connsiteX0" y="connsiteY0"/>
              </a:cxn>
              <a:cxn ang="0">
                <a:pos x="connsiteX1" y="connsiteY1"/>
              </a:cxn>
              <a:cxn ang="0">
                <a:pos x="connsiteX2" y="connsiteY2"/>
              </a:cxn>
              <a:cxn ang="0">
                <a:pos x="connsiteX3" y="connsiteY3"/>
              </a:cxn>
            </a:cxnLst>
            <a:rect l="l" t="t" r="r" b="b"/>
            <a:pathLst>
              <a:path w="3635375" h="2108200">
                <a:moveTo>
                  <a:pt x="0" y="0"/>
                </a:moveTo>
                <a:lnTo>
                  <a:pt x="3635375" y="0"/>
                </a:lnTo>
                <a:lnTo>
                  <a:pt x="3635375" y="2108200"/>
                </a:lnTo>
                <a:lnTo>
                  <a:pt x="0" y="2108200"/>
                </a:lnTo>
                <a:close/>
              </a:path>
            </a:pathLst>
          </a:custGeom>
          <a:pattFill prst="pct5">
            <a:fgClr>
              <a:schemeClr val="accent1"/>
            </a:fgClr>
            <a:bgClr>
              <a:schemeClr val="bg1"/>
            </a:bgClr>
          </a:pattFill>
        </p:spPr>
        <p:txBody>
          <a:bodyPr wrap="square">
            <a:noAutofit/>
          </a:bodyPr>
          <a:lstStyle/>
          <a:p>
            <a:endParaRPr lang="zh-CN" altLang="en-US"/>
          </a:p>
        </p:txBody>
      </p:sp>
      <p:sp>
        <p:nvSpPr>
          <p:cNvPr id="8" name="图片占位符 7"/>
          <p:cNvSpPr>
            <a:spLocks noGrp="1"/>
          </p:cNvSpPr>
          <p:nvPr>
            <p:ph type="pic" sz="quarter" idx="11"/>
          </p:nvPr>
        </p:nvSpPr>
        <p:spPr>
          <a:xfrm>
            <a:off x="7756526" y="1410970"/>
            <a:ext cx="3739515" cy="2108200"/>
          </a:xfrm>
          <a:custGeom>
            <a:avLst/>
            <a:gdLst>
              <a:gd name="connsiteX0" fmla="*/ 0 w 3739515"/>
              <a:gd name="connsiteY0" fmla="*/ 0 h 2108200"/>
              <a:gd name="connsiteX1" fmla="*/ 3739515 w 3739515"/>
              <a:gd name="connsiteY1" fmla="*/ 0 h 2108200"/>
              <a:gd name="connsiteX2" fmla="*/ 3739515 w 3739515"/>
              <a:gd name="connsiteY2" fmla="*/ 2108200 h 2108200"/>
              <a:gd name="connsiteX3" fmla="*/ 0 w 3739515"/>
              <a:gd name="connsiteY3" fmla="*/ 2108200 h 2108200"/>
            </a:gdLst>
            <a:ahLst/>
            <a:cxnLst>
              <a:cxn ang="0">
                <a:pos x="connsiteX0" y="connsiteY0"/>
              </a:cxn>
              <a:cxn ang="0">
                <a:pos x="connsiteX1" y="connsiteY1"/>
              </a:cxn>
              <a:cxn ang="0">
                <a:pos x="connsiteX2" y="connsiteY2"/>
              </a:cxn>
              <a:cxn ang="0">
                <a:pos x="connsiteX3" y="connsiteY3"/>
              </a:cxn>
            </a:cxnLst>
            <a:rect l="l" t="t" r="r" b="b"/>
            <a:pathLst>
              <a:path w="3739515" h="2108200">
                <a:moveTo>
                  <a:pt x="0" y="0"/>
                </a:moveTo>
                <a:lnTo>
                  <a:pt x="3739515" y="0"/>
                </a:lnTo>
                <a:lnTo>
                  <a:pt x="3739515" y="2108200"/>
                </a:lnTo>
                <a:lnTo>
                  <a:pt x="0" y="2108200"/>
                </a:lnTo>
                <a:close/>
              </a:path>
            </a:pathLst>
          </a:custGeom>
          <a:pattFill prst="pct5">
            <a:fgClr>
              <a:schemeClr val="accent1"/>
            </a:fgClr>
            <a:bgClr>
              <a:schemeClr val="bg1"/>
            </a:bgClr>
          </a:pattFill>
        </p:spPr>
        <p:txBody>
          <a:bodyPr wrap="square">
            <a:no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50250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76064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44227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43245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65775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465188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908782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74795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layout 001">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62281" y="1952625"/>
            <a:ext cx="5724525" cy="2952750"/>
          </a:xfrm>
          <a:custGeom>
            <a:avLst/>
            <a:gdLst>
              <a:gd name="connsiteX0" fmla="*/ 0 w 5724525"/>
              <a:gd name="connsiteY0" fmla="*/ 0 h 2952750"/>
              <a:gd name="connsiteX1" fmla="*/ 5724525 w 5724525"/>
              <a:gd name="connsiteY1" fmla="*/ 0 h 2952750"/>
              <a:gd name="connsiteX2" fmla="*/ 5724525 w 5724525"/>
              <a:gd name="connsiteY2" fmla="*/ 2952750 h 2952750"/>
              <a:gd name="connsiteX3" fmla="*/ 0 w 5724525"/>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5724525" h="2952750">
                <a:moveTo>
                  <a:pt x="0" y="0"/>
                </a:moveTo>
                <a:lnTo>
                  <a:pt x="5724525" y="0"/>
                </a:lnTo>
                <a:lnTo>
                  <a:pt x="5724525" y="2952750"/>
                </a:lnTo>
                <a:lnTo>
                  <a:pt x="0" y="2952750"/>
                </a:lnTo>
                <a:close/>
              </a:path>
            </a:pathLst>
          </a:custGeom>
          <a:pattFill prst="pct5">
            <a:fgClr>
              <a:schemeClr val="accent1"/>
            </a:fgClr>
            <a:bgClr>
              <a:schemeClr val="bg1"/>
            </a:bgClr>
          </a:pattFill>
        </p:spPr>
        <p:txBody>
          <a:bodyPr wrap="square">
            <a:noAutofit/>
          </a:bodyPr>
          <a:lstStyle/>
          <a:p>
            <a:endParaRPr lang="zh-CN" altLang="en-US"/>
          </a:p>
        </p:txBody>
      </p:sp>
    </p:spTree>
    <p:extLst>
      <p:ext uri="{BB962C8B-B14F-4D97-AF65-F5344CB8AC3E}">
        <p14:creationId xmlns:p14="http://schemas.microsoft.com/office/powerpoint/2010/main" val="32608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6589713" cy="6858000"/>
          </a:xfrm>
          <a:prstGeom prst="rect">
            <a:avLst/>
          </a:prstGeom>
          <a:solidFill>
            <a:schemeClr val="bg1">
              <a:lumMod val="50000"/>
            </a:schemeClr>
          </a:solidFill>
        </p:spPr>
        <p:txBody>
          <a:bodyPr/>
          <a:lstStyle/>
          <a:p>
            <a:endParaRPr lang="zh-CN" altLang="en-US"/>
          </a:p>
        </p:txBody>
      </p:sp>
    </p:spTree>
    <p:extLst>
      <p:ext uri="{BB962C8B-B14F-4D97-AF65-F5344CB8AC3E}">
        <p14:creationId xmlns:p14="http://schemas.microsoft.com/office/powerpoint/2010/main" val="67020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layout 001">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62281" y="1952625"/>
            <a:ext cx="5724525" cy="2952750"/>
          </a:xfrm>
          <a:custGeom>
            <a:avLst/>
            <a:gdLst>
              <a:gd name="connsiteX0" fmla="*/ 0 w 5724525"/>
              <a:gd name="connsiteY0" fmla="*/ 0 h 2952750"/>
              <a:gd name="connsiteX1" fmla="*/ 5724525 w 5724525"/>
              <a:gd name="connsiteY1" fmla="*/ 0 h 2952750"/>
              <a:gd name="connsiteX2" fmla="*/ 5724525 w 5724525"/>
              <a:gd name="connsiteY2" fmla="*/ 2952750 h 2952750"/>
              <a:gd name="connsiteX3" fmla="*/ 0 w 5724525"/>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5724525" h="2952750">
                <a:moveTo>
                  <a:pt x="0" y="0"/>
                </a:moveTo>
                <a:lnTo>
                  <a:pt x="5724525" y="0"/>
                </a:lnTo>
                <a:lnTo>
                  <a:pt x="5724525" y="2952750"/>
                </a:lnTo>
                <a:lnTo>
                  <a:pt x="0" y="2952750"/>
                </a:lnTo>
                <a:close/>
              </a:path>
            </a:pathLst>
          </a:custGeom>
          <a:pattFill prst="pct5">
            <a:fgClr>
              <a:schemeClr val="accent1"/>
            </a:fgClr>
            <a:bgClr>
              <a:schemeClr val="bg1"/>
            </a:bgClr>
          </a:pattFill>
        </p:spPr>
        <p:txBody>
          <a:bodyPr wrap="square">
            <a:no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zh-CN" altLang="en-US"/>
              <a:t>单击此处编辑母版标题样式</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90128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79321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92866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580078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685802" y="2861733"/>
            <a:ext cx="5088712" cy="2512852"/>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5993969" y="2861733"/>
            <a:ext cx="5088713" cy="2512852"/>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736011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033841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44517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821755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086159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8554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297012" y="0"/>
            <a:ext cx="7894988" cy="6858000"/>
          </a:xfrm>
          <a:custGeom>
            <a:avLst/>
            <a:gdLst>
              <a:gd name="connsiteX0" fmla="*/ 10732 w 7894988"/>
              <a:gd name="connsiteY0" fmla="*/ 0 h 6858000"/>
              <a:gd name="connsiteX1" fmla="*/ 7894988 w 7894988"/>
              <a:gd name="connsiteY1" fmla="*/ 0 h 6858000"/>
              <a:gd name="connsiteX2" fmla="*/ 7894988 w 7894988"/>
              <a:gd name="connsiteY2" fmla="*/ 6858000 h 6858000"/>
              <a:gd name="connsiteX3" fmla="*/ 5018487 w 7894988"/>
              <a:gd name="connsiteY3" fmla="*/ 6858000 h 6858000"/>
              <a:gd name="connsiteX4" fmla="*/ 0 w 7894988"/>
              <a:gd name="connsiteY4" fmla="*/ 786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4988" h="6858000">
                <a:moveTo>
                  <a:pt x="10732" y="0"/>
                </a:moveTo>
                <a:lnTo>
                  <a:pt x="7894988" y="0"/>
                </a:lnTo>
                <a:lnTo>
                  <a:pt x="7894988" y="6858000"/>
                </a:lnTo>
                <a:lnTo>
                  <a:pt x="5018487" y="6858000"/>
                </a:lnTo>
                <a:lnTo>
                  <a:pt x="0" y="7862"/>
                </a:lnTo>
                <a:close/>
              </a:path>
            </a:pathLst>
          </a:custGeom>
          <a:pattFill prst="pct5">
            <a:fgClr>
              <a:schemeClr val="accent1"/>
            </a:fgClr>
            <a:bgClr>
              <a:schemeClr val="bg1"/>
            </a:bgClr>
          </a:pattFill>
        </p:spPr>
        <p:txBody>
          <a:bodyPr wrap="square">
            <a:no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728306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508325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922849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zh-CN" altLang="en-US"/>
              <a:t>单击此处编辑母版标题样式</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82917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zh-CN" altLang="en-US"/>
              <a:t>单击此处编辑母版标题样式</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210816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911819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806449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layout 001">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62281" y="1952625"/>
            <a:ext cx="5724525" cy="2952750"/>
          </a:xfrm>
          <a:custGeom>
            <a:avLst/>
            <a:gdLst>
              <a:gd name="connsiteX0" fmla="*/ 0 w 5724525"/>
              <a:gd name="connsiteY0" fmla="*/ 0 h 2952750"/>
              <a:gd name="connsiteX1" fmla="*/ 5724525 w 5724525"/>
              <a:gd name="connsiteY1" fmla="*/ 0 h 2952750"/>
              <a:gd name="connsiteX2" fmla="*/ 5724525 w 5724525"/>
              <a:gd name="connsiteY2" fmla="*/ 2952750 h 2952750"/>
              <a:gd name="connsiteX3" fmla="*/ 0 w 5724525"/>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5724525" h="2952750">
                <a:moveTo>
                  <a:pt x="0" y="0"/>
                </a:moveTo>
                <a:lnTo>
                  <a:pt x="5724525" y="0"/>
                </a:lnTo>
                <a:lnTo>
                  <a:pt x="5724525" y="2952750"/>
                </a:lnTo>
                <a:lnTo>
                  <a:pt x="0" y="2952750"/>
                </a:lnTo>
                <a:close/>
              </a:path>
            </a:pathLst>
          </a:custGeom>
          <a:pattFill prst="pct5">
            <a:fgClr>
              <a:schemeClr val="accent1"/>
            </a:fgClr>
            <a:bgClr>
              <a:schemeClr val="bg1"/>
            </a:bgClr>
          </a:pattFill>
        </p:spPr>
        <p:txBody>
          <a:bodyPr wrap="square">
            <a:noAutofit/>
          </a:bodyPr>
          <a:lstStyle/>
          <a:p>
            <a:endParaRPr lang="zh-CN" altLang="en-US"/>
          </a:p>
        </p:txBody>
      </p:sp>
    </p:spTree>
    <p:extLst>
      <p:ext uri="{BB962C8B-B14F-4D97-AF65-F5344CB8AC3E}">
        <p14:creationId xmlns:p14="http://schemas.microsoft.com/office/powerpoint/2010/main" val="168698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6589713" cy="6858000"/>
          </a:xfrm>
          <a:prstGeom prst="rect">
            <a:avLst/>
          </a:prstGeom>
          <a:solidFill>
            <a:schemeClr val="bg1">
              <a:lumMod val="50000"/>
            </a:schemeClr>
          </a:solidFill>
        </p:spPr>
        <p:txBody>
          <a:bodyPr/>
          <a:lstStyle/>
          <a:p>
            <a:endParaRPr lang="zh-CN" altLang="en-US"/>
          </a:p>
        </p:txBody>
      </p:sp>
    </p:spTree>
    <p:extLst>
      <p:ext uri="{BB962C8B-B14F-4D97-AF65-F5344CB8AC3E}">
        <p14:creationId xmlns:p14="http://schemas.microsoft.com/office/powerpoint/2010/main" val="330157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zh-CN" altLang="en-US"/>
              <a:t>单击此处编辑母版标题样式</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0399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989396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065538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812579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685802" y="2861733"/>
            <a:ext cx="5088712" cy="2512852"/>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5993969" y="2861733"/>
            <a:ext cx="5088713" cy="2512852"/>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434900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259580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564789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355840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936459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132331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36252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6589713" cy="6858000"/>
          </a:xfrm>
          <a:prstGeom prst="rect">
            <a:avLst/>
          </a:prstGeom>
          <a:solidFill>
            <a:schemeClr val="bg1">
              <a:lumMod val="50000"/>
            </a:schemeClr>
          </a:solidFill>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733918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677095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zh-CN" altLang="en-US"/>
              <a:t>单击此处编辑母版标题样式</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792446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zh-CN" altLang="en-US"/>
              <a:t>单击此处编辑母版标题样式</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65595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406463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75259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
            <a:ext cx="6589713" cy="6858000"/>
          </a:xfrm>
          <a:prstGeom prst="rect">
            <a:avLst/>
          </a:prstGeom>
          <a:solidFill>
            <a:schemeClr val="bg1">
              <a:lumMod val="50000"/>
            </a:schemeClr>
          </a:solidFill>
        </p:spPr>
        <p:txBody>
          <a:bodyPr/>
          <a:lstStyle/>
          <a:p>
            <a:endParaRPr lang="zh-CN" altLang="en-US"/>
          </a:p>
        </p:txBody>
      </p:sp>
    </p:spTree>
    <p:extLst>
      <p:ext uri="{BB962C8B-B14F-4D97-AF65-F5344CB8AC3E}">
        <p14:creationId xmlns:p14="http://schemas.microsoft.com/office/powerpoint/2010/main" val="80885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3715216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image" Target="../media/image5.png"/><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image" Target="../media/image2.png"/><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image" Target="../media/image12.jp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4.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2.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image" Target="../media/image12.jp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theme" Target="../theme/theme5.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cstate="print">
            <a:lum/>
          </a:blip>
          <a:srcRect/>
          <a:stretch>
            <a:fillRect/>
          </a:stretch>
        </a:blipFill>
        <a:effectLst/>
      </p:bgPr>
    </p:bg>
    <p:spTree>
      <p:nvGrpSpPr>
        <p:cNvPr id="1" name=""/>
        <p:cNvGrpSpPr/>
        <p:nvPr/>
      </p:nvGrpSpPr>
      <p:grpSpPr>
        <a:xfrm>
          <a:off x="0" y="0"/>
          <a:ext cx="0" cy="0"/>
          <a:chOff x="0" y="0"/>
          <a:chExt cx="0" cy="0"/>
        </a:xfrm>
      </p:grpSpPr>
      <p:sp>
        <p:nvSpPr>
          <p:cNvPr id="19" name="矩形 1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矩形 1"/>
          <p:cNvSpPr/>
          <p:nvPr userDrawn="1"/>
        </p:nvSpPr>
        <p:spPr>
          <a:xfrm>
            <a:off x="0" y="0"/>
            <a:ext cx="12192000" cy="4129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形状 13"/>
          <p:cNvSpPr/>
          <p:nvPr userDrawn="1"/>
        </p:nvSpPr>
        <p:spPr>
          <a:xfrm rot="3187788">
            <a:off x="435507" y="-1009186"/>
            <a:ext cx="2735220" cy="3086670"/>
          </a:xfrm>
          <a:custGeom>
            <a:avLst/>
            <a:gdLst>
              <a:gd name="connsiteX0" fmla="*/ 0 w 2735220"/>
              <a:gd name="connsiteY0" fmla="*/ 2771522 h 3086670"/>
              <a:gd name="connsiteX1" fmla="*/ 475711 w 2735220"/>
              <a:gd name="connsiteY1" fmla="*/ 2137247 h 3086670"/>
              <a:gd name="connsiteX2" fmla="*/ 2078664 w 2735220"/>
              <a:gd name="connsiteY2" fmla="*/ 0 h 3086670"/>
              <a:gd name="connsiteX3" fmla="*/ 2735220 w 2735220"/>
              <a:gd name="connsiteY3" fmla="*/ 0 h 3086670"/>
              <a:gd name="connsiteX4" fmla="*/ 1132268 w 2735220"/>
              <a:gd name="connsiteY4" fmla="*/ 2137247 h 3086670"/>
              <a:gd name="connsiteX5" fmla="*/ 1132267 w 2735220"/>
              <a:gd name="connsiteY5" fmla="*/ 2137247 h 3086670"/>
              <a:gd name="connsiteX6" fmla="*/ 420193 w 2735220"/>
              <a:gd name="connsiteY6" fmla="*/ 3086670 h 308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5220" h="3086670">
                <a:moveTo>
                  <a:pt x="0" y="2771522"/>
                </a:moveTo>
                <a:lnTo>
                  <a:pt x="475711" y="2137247"/>
                </a:lnTo>
                <a:lnTo>
                  <a:pt x="2078664" y="0"/>
                </a:lnTo>
                <a:lnTo>
                  <a:pt x="2735220" y="0"/>
                </a:lnTo>
                <a:lnTo>
                  <a:pt x="1132268" y="2137247"/>
                </a:lnTo>
                <a:lnTo>
                  <a:pt x="1132267" y="2137247"/>
                </a:lnTo>
                <a:lnTo>
                  <a:pt x="420193" y="30866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p:cNvSpPr/>
          <p:nvPr/>
        </p:nvSpPr>
        <p:spPr>
          <a:xfrm rot="3226385">
            <a:off x="11627769" y="22544"/>
            <a:ext cx="935390" cy="445935"/>
          </a:xfrm>
          <a:custGeom>
            <a:avLst/>
            <a:gdLst>
              <a:gd name="connsiteX0" fmla="*/ 0 w 935390"/>
              <a:gd name="connsiteY0" fmla="*/ 445935 h 445935"/>
              <a:gd name="connsiteX1" fmla="*/ 326697 w 935390"/>
              <a:gd name="connsiteY1" fmla="*/ 0 h 445935"/>
              <a:gd name="connsiteX2" fmla="*/ 935390 w 935390"/>
              <a:gd name="connsiteY2" fmla="*/ 445935 h 445935"/>
            </a:gdLst>
            <a:ahLst/>
            <a:cxnLst>
              <a:cxn ang="0">
                <a:pos x="connsiteX0" y="connsiteY0"/>
              </a:cxn>
              <a:cxn ang="0">
                <a:pos x="connsiteX1" y="connsiteY1"/>
              </a:cxn>
              <a:cxn ang="0">
                <a:pos x="connsiteX2" y="connsiteY2"/>
              </a:cxn>
            </a:cxnLst>
            <a:rect l="l" t="t" r="r" b="b"/>
            <a:pathLst>
              <a:path w="935390" h="445935">
                <a:moveTo>
                  <a:pt x="0" y="445935"/>
                </a:moveTo>
                <a:lnTo>
                  <a:pt x="326697" y="0"/>
                </a:lnTo>
                <a:lnTo>
                  <a:pt x="935390" y="44593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10600030101010101" pitchFamily="34" charset="-122"/>
              <a:ea typeface="思源黑体" panose="02010600030101010101" pitchFamily="34" charset="-122"/>
              <a:sym typeface="思源黑体" panose="02010600030101010101" pitchFamily="34" charset="-122"/>
            </a:endParaRPr>
          </a:p>
        </p:txBody>
      </p:sp>
      <p:sp>
        <p:nvSpPr>
          <p:cNvPr id="18" name="任意多边形: 形状 17"/>
          <p:cNvSpPr/>
          <p:nvPr/>
        </p:nvSpPr>
        <p:spPr>
          <a:xfrm rot="3226385">
            <a:off x="10832802" y="-242436"/>
            <a:ext cx="749047" cy="749047"/>
          </a:xfrm>
          <a:custGeom>
            <a:avLst/>
            <a:gdLst>
              <a:gd name="connsiteX0" fmla="*/ 0 w 749047"/>
              <a:gd name="connsiteY0" fmla="*/ 662237 h 749047"/>
              <a:gd name="connsiteX1" fmla="*/ 485162 w 749047"/>
              <a:gd name="connsiteY1" fmla="*/ 0 h 749047"/>
              <a:gd name="connsiteX2" fmla="*/ 749047 w 749047"/>
              <a:gd name="connsiteY2" fmla="*/ 0 h 749047"/>
              <a:gd name="connsiteX3" fmla="*/ 749047 w 749047"/>
              <a:gd name="connsiteY3" fmla="*/ 749047 h 749047"/>
              <a:gd name="connsiteX4" fmla="*/ 0 w 749047"/>
              <a:gd name="connsiteY4" fmla="*/ 749047 h 749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47" h="749047">
                <a:moveTo>
                  <a:pt x="0" y="662237"/>
                </a:moveTo>
                <a:lnTo>
                  <a:pt x="485162" y="0"/>
                </a:lnTo>
                <a:lnTo>
                  <a:pt x="749047" y="0"/>
                </a:lnTo>
                <a:lnTo>
                  <a:pt x="749047" y="749047"/>
                </a:lnTo>
                <a:lnTo>
                  <a:pt x="0" y="74904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10600030101010101" pitchFamily="34" charset="-122"/>
              <a:ea typeface="思源黑体" panose="02010600030101010101" pitchFamily="34" charset="-122"/>
              <a:sym typeface="思源黑体" panose="02010600030101010101" pitchFamily="34" charset="-122"/>
            </a:endParaRPr>
          </a:p>
        </p:txBody>
      </p:sp>
      <p:sp>
        <p:nvSpPr>
          <p:cNvPr id="9" name="矩形 8"/>
          <p:cNvSpPr/>
          <p:nvPr/>
        </p:nvSpPr>
        <p:spPr>
          <a:xfrm rot="3226385">
            <a:off x="11555018" y="598956"/>
            <a:ext cx="538448" cy="53844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10600030101010101" pitchFamily="34" charset="-122"/>
              <a:ea typeface="思源黑体" panose="02010600030101010101" pitchFamily="34" charset="-122"/>
              <a:sym typeface="思源黑体" panose="02010600030101010101" pitchFamily="34" charset="-122"/>
            </a:endParaRPr>
          </a:p>
        </p:txBody>
      </p:sp>
      <p:sp>
        <p:nvSpPr>
          <p:cNvPr id="10" name="矩形 9"/>
          <p:cNvSpPr/>
          <p:nvPr/>
        </p:nvSpPr>
        <p:spPr>
          <a:xfrm rot="3226385">
            <a:off x="10535518" y="655139"/>
            <a:ext cx="296694" cy="2966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10600030101010101" pitchFamily="34" charset="-122"/>
              <a:ea typeface="思源黑体" panose="02010600030101010101" pitchFamily="34" charset="-122"/>
              <a:sym typeface="思源黑体" panose="02010600030101010101" pitchFamily="34" charset="-122"/>
            </a:endParaRPr>
          </a:p>
        </p:txBody>
      </p:sp>
      <p:sp>
        <p:nvSpPr>
          <p:cNvPr id="11" name="矩形 10"/>
          <p:cNvSpPr/>
          <p:nvPr/>
        </p:nvSpPr>
        <p:spPr>
          <a:xfrm rot="3226385">
            <a:off x="11941948" y="1669874"/>
            <a:ext cx="195133" cy="195133"/>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10600030101010101" pitchFamily="34" charset="-122"/>
              <a:ea typeface="思源黑体" panose="02010600030101010101" pitchFamily="34" charset="-122"/>
              <a:sym typeface="思源黑体" panose="02010600030101010101" pitchFamily="34" charset="-122"/>
            </a:endParaRPr>
          </a:p>
        </p:txBody>
      </p:sp>
      <p:sp>
        <p:nvSpPr>
          <p:cNvPr id="12" name="矩形 11"/>
          <p:cNvSpPr/>
          <p:nvPr/>
        </p:nvSpPr>
        <p:spPr>
          <a:xfrm rot="3226385">
            <a:off x="9965372" y="776895"/>
            <a:ext cx="195133" cy="195133"/>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10600030101010101" pitchFamily="34" charset="-122"/>
              <a:ea typeface="思源黑体" panose="02010600030101010101" pitchFamily="34" charset="-122"/>
              <a:sym typeface="思源黑体" panose="02010600030101010101" pitchFamily="34" charset="-122"/>
            </a:endParaRPr>
          </a:p>
        </p:txBody>
      </p:sp>
      <p:grpSp>
        <p:nvGrpSpPr>
          <p:cNvPr id="15" name="组合 14"/>
          <p:cNvGrpSpPr/>
          <p:nvPr userDrawn="1"/>
        </p:nvGrpSpPr>
        <p:grpSpPr>
          <a:xfrm>
            <a:off x="0" y="0"/>
            <a:ext cx="9975921" cy="756000"/>
            <a:chOff x="0" y="0"/>
            <a:chExt cx="9975921" cy="756000"/>
          </a:xfrm>
        </p:grpSpPr>
        <p:sp>
          <p:nvSpPr>
            <p:cNvPr id="24" name="矩形 23"/>
            <p:cNvSpPr/>
            <p:nvPr userDrawn="1"/>
          </p:nvSpPr>
          <p:spPr>
            <a:xfrm>
              <a:off x="0" y="0"/>
              <a:ext cx="9624767" cy="756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等腰三角形 24"/>
            <p:cNvSpPr/>
            <p:nvPr userDrawn="1"/>
          </p:nvSpPr>
          <p:spPr>
            <a:xfrm>
              <a:off x="9268023" y="0"/>
              <a:ext cx="707898" cy="491894"/>
            </a:xfrm>
            <a:prstGeom prst="triangle">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3" name="图片 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4270" y="79547"/>
            <a:ext cx="3052308" cy="540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
        <p:nvSpPr>
          <p:cNvPr id="12" name="矩形 11">
            <a:extLst>
              <a:ext uri="{FF2B5EF4-FFF2-40B4-BE49-F238E27FC236}">
                <a16:creationId xmlns:a16="http://schemas.microsoft.com/office/drawing/2014/main" id="{A9F91E55-2FAD-E48A-AC16-C6E7F4DB4EC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a:extLst>
              <a:ext uri="{FF2B5EF4-FFF2-40B4-BE49-F238E27FC236}">
                <a16:creationId xmlns:a16="http://schemas.microsoft.com/office/drawing/2014/main" id="{DD905D3B-A754-D95C-E40D-ED83CF3CC6C3}"/>
              </a:ext>
            </a:extLst>
          </p:cNvPr>
          <p:cNvSpPr/>
          <p:nvPr userDrawn="1"/>
        </p:nvSpPr>
        <p:spPr>
          <a:xfrm>
            <a:off x="0" y="0"/>
            <a:ext cx="12192000" cy="4129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形状 13">
            <a:extLst>
              <a:ext uri="{FF2B5EF4-FFF2-40B4-BE49-F238E27FC236}">
                <a16:creationId xmlns:a16="http://schemas.microsoft.com/office/drawing/2014/main" id="{BAB98474-97F7-F49C-E7A2-3C1C10C5EAC6}"/>
              </a:ext>
            </a:extLst>
          </p:cNvPr>
          <p:cNvSpPr/>
          <p:nvPr userDrawn="1"/>
        </p:nvSpPr>
        <p:spPr>
          <a:xfrm rot="3187788">
            <a:off x="435507" y="-1009186"/>
            <a:ext cx="2735220" cy="3086670"/>
          </a:xfrm>
          <a:custGeom>
            <a:avLst/>
            <a:gdLst>
              <a:gd name="connsiteX0" fmla="*/ 0 w 2735220"/>
              <a:gd name="connsiteY0" fmla="*/ 2771522 h 3086670"/>
              <a:gd name="connsiteX1" fmla="*/ 475711 w 2735220"/>
              <a:gd name="connsiteY1" fmla="*/ 2137247 h 3086670"/>
              <a:gd name="connsiteX2" fmla="*/ 2078664 w 2735220"/>
              <a:gd name="connsiteY2" fmla="*/ 0 h 3086670"/>
              <a:gd name="connsiteX3" fmla="*/ 2735220 w 2735220"/>
              <a:gd name="connsiteY3" fmla="*/ 0 h 3086670"/>
              <a:gd name="connsiteX4" fmla="*/ 1132268 w 2735220"/>
              <a:gd name="connsiteY4" fmla="*/ 2137247 h 3086670"/>
              <a:gd name="connsiteX5" fmla="*/ 1132267 w 2735220"/>
              <a:gd name="connsiteY5" fmla="*/ 2137247 h 3086670"/>
              <a:gd name="connsiteX6" fmla="*/ 420193 w 2735220"/>
              <a:gd name="connsiteY6" fmla="*/ 3086670 h 308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5220" h="3086670">
                <a:moveTo>
                  <a:pt x="0" y="2771522"/>
                </a:moveTo>
                <a:lnTo>
                  <a:pt x="475711" y="2137247"/>
                </a:lnTo>
                <a:lnTo>
                  <a:pt x="2078664" y="0"/>
                </a:lnTo>
                <a:lnTo>
                  <a:pt x="2735220" y="0"/>
                </a:lnTo>
                <a:lnTo>
                  <a:pt x="1132268" y="2137247"/>
                </a:lnTo>
                <a:lnTo>
                  <a:pt x="1132267" y="2137247"/>
                </a:lnTo>
                <a:lnTo>
                  <a:pt x="420193" y="30866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a:extLst>
              <a:ext uri="{FF2B5EF4-FFF2-40B4-BE49-F238E27FC236}">
                <a16:creationId xmlns:a16="http://schemas.microsoft.com/office/drawing/2014/main" id="{F028BB88-7144-026D-CB6A-6369021902E5}"/>
              </a:ext>
            </a:extLst>
          </p:cNvPr>
          <p:cNvGrpSpPr/>
          <p:nvPr userDrawn="1"/>
        </p:nvGrpSpPr>
        <p:grpSpPr>
          <a:xfrm>
            <a:off x="0" y="0"/>
            <a:ext cx="9975921" cy="756000"/>
            <a:chOff x="0" y="0"/>
            <a:chExt cx="9975921" cy="756000"/>
          </a:xfrm>
        </p:grpSpPr>
        <p:sp>
          <p:nvSpPr>
            <p:cNvPr id="16" name="矩形 15">
              <a:extLst>
                <a:ext uri="{FF2B5EF4-FFF2-40B4-BE49-F238E27FC236}">
                  <a16:creationId xmlns:a16="http://schemas.microsoft.com/office/drawing/2014/main" id="{FE2EE69E-89A3-073D-115C-B1D762F7D914}"/>
                </a:ext>
              </a:extLst>
            </p:cNvPr>
            <p:cNvSpPr/>
            <p:nvPr userDrawn="1"/>
          </p:nvSpPr>
          <p:spPr>
            <a:xfrm>
              <a:off x="0" y="0"/>
              <a:ext cx="9624767" cy="756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等腰三角形 16">
              <a:extLst>
                <a:ext uri="{FF2B5EF4-FFF2-40B4-BE49-F238E27FC236}">
                  <a16:creationId xmlns:a16="http://schemas.microsoft.com/office/drawing/2014/main" id="{93091AE5-255C-CB4C-0E72-08F3E29D9E0C}"/>
                </a:ext>
              </a:extLst>
            </p:cNvPr>
            <p:cNvSpPr/>
            <p:nvPr userDrawn="1"/>
          </p:nvSpPr>
          <p:spPr>
            <a:xfrm>
              <a:off x="9268023" y="0"/>
              <a:ext cx="707898" cy="491894"/>
            </a:xfrm>
            <a:prstGeom prst="triangle">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8" name="图片 17">
            <a:extLst>
              <a:ext uri="{FF2B5EF4-FFF2-40B4-BE49-F238E27FC236}">
                <a16:creationId xmlns:a16="http://schemas.microsoft.com/office/drawing/2014/main" id="{F15903BA-0031-A3E1-73B4-8FDDC245F3E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94270" y="79547"/>
            <a:ext cx="3052308" cy="540000"/>
          </a:xfrm>
          <a:prstGeom prst="rect">
            <a:avLst/>
          </a:prstGeom>
        </p:spPr>
      </p:pic>
    </p:spTree>
    <p:extLst>
      <p:ext uri="{BB962C8B-B14F-4D97-AF65-F5344CB8AC3E}">
        <p14:creationId xmlns:p14="http://schemas.microsoft.com/office/powerpoint/2010/main" val="3841722085"/>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6D3AA0E-9D1B-D086-A3B8-DD4CBFC76F34}"/>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a:extLst>
              <a:ext uri="{FF2B5EF4-FFF2-40B4-BE49-F238E27FC236}">
                <a16:creationId xmlns:a16="http://schemas.microsoft.com/office/drawing/2014/main" id="{36CC3C20-5735-B33C-80BE-EB3037119495}"/>
              </a:ext>
            </a:extLst>
          </p:cNvPr>
          <p:cNvSpPr/>
          <p:nvPr userDrawn="1"/>
        </p:nvSpPr>
        <p:spPr>
          <a:xfrm>
            <a:off x="0" y="0"/>
            <a:ext cx="12192000" cy="4129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任意多边形: 形状 12">
            <a:extLst>
              <a:ext uri="{FF2B5EF4-FFF2-40B4-BE49-F238E27FC236}">
                <a16:creationId xmlns:a16="http://schemas.microsoft.com/office/drawing/2014/main" id="{CB2F30A0-1CC9-BFD1-5C55-BAE0CB510500}"/>
              </a:ext>
            </a:extLst>
          </p:cNvPr>
          <p:cNvSpPr/>
          <p:nvPr userDrawn="1"/>
        </p:nvSpPr>
        <p:spPr>
          <a:xfrm rot="3187788">
            <a:off x="435507" y="-1009186"/>
            <a:ext cx="2735220" cy="3086670"/>
          </a:xfrm>
          <a:custGeom>
            <a:avLst/>
            <a:gdLst>
              <a:gd name="connsiteX0" fmla="*/ 0 w 2735220"/>
              <a:gd name="connsiteY0" fmla="*/ 2771522 h 3086670"/>
              <a:gd name="connsiteX1" fmla="*/ 475711 w 2735220"/>
              <a:gd name="connsiteY1" fmla="*/ 2137247 h 3086670"/>
              <a:gd name="connsiteX2" fmla="*/ 2078664 w 2735220"/>
              <a:gd name="connsiteY2" fmla="*/ 0 h 3086670"/>
              <a:gd name="connsiteX3" fmla="*/ 2735220 w 2735220"/>
              <a:gd name="connsiteY3" fmla="*/ 0 h 3086670"/>
              <a:gd name="connsiteX4" fmla="*/ 1132268 w 2735220"/>
              <a:gd name="connsiteY4" fmla="*/ 2137247 h 3086670"/>
              <a:gd name="connsiteX5" fmla="*/ 1132267 w 2735220"/>
              <a:gd name="connsiteY5" fmla="*/ 2137247 h 3086670"/>
              <a:gd name="connsiteX6" fmla="*/ 420193 w 2735220"/>
              <a:gd name="connsiteY6" fmla="*/ 3086670 h 308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5220" h="3086670">
                <a:moveTo>
                  <a:pt x="0" y="2771522"/>
                </a:moveTo>
                <a:lnTo>
                  <a:pt x="475711" y="2137247"/>
                </a:lnTo>
                <a:lnTo>
                  <a:pt x="2078664" y="0"/>
                </a:lnTo>
                <a:lnTo>
                  <a:pt x="2735220" y="0"/>
                </a:lnTo>
                <a:lnTo>
                  <a:pt x="1132268" y="2137247"/>
                </a:lnTo>
                <a:lnTo>
                  <a:pt x="1132267" y="2137247"/>
                </a:lnTo>
                <a:lnTo>
                  <a:pt x="420193" y="30866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4" name="组合 13">
            <a:extLst>
              <a:ext uri="{FF2B5EF4-FFF2-40B4-BE49-F238E27FC236}">
                <a16:creationId xmlns:a16="http://schemas.microsoft.com/office/drawing/2014/main" id="{E4976AEE-050A-07AD-1843-8E43468FD36A}"/>
              </a:ext>
            </a:extLst>
          </p:cNvPr>
          <p:cNvGrpSpPr/>
          <p:nvPr userDrawn="1"/>
        </p:nvGrpSpPr>
        <p:grpSpPr>
          <a:xfrm>
            <a:off x="0" y="0"/>
            <a:ext cx="9975921" cy="756000"/>
            <a:chOff x="0" y="0"/>
            <a:chExt cx="9975921" cy="756000"/>
          </a:xfrm>
        </p:grpSpPr>
        <p:sp>
          <p:nvSpPr>
            <p:cNvPr id="15" name="矩形 14">
              <a:extLst>
                <a:ext uri="{FF2B5EF4-FFF2-40B4-BE49-F238E27FC236}">
                  <a16:creationId xmlns:a16="http://schemas.microsoft.com/office/drawing/2014/main" id="{2727DB2D-A9C1-256B-5EA8-95A937C3E1C6}"/>
                </a:ext>
              </a:extLst>
            </p:cNvPr>
            <p:cNvSpPr/>
            <p:nvPr userDrawn="1"/>
          </p:nvSpPr>
          <p:spPr>
            <a:xfrm>
              <a:off x="0" y="0"/>
              <a:ext cx="9624767" cy="756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等腰三角形 15">
              <a:extLst>
                <a:ext uri="{FF2B5EF4-FFF2-40B4-BE49-F238E27FC236}">
                  <a16:creationId xmlns:a16="http://schemas.microsoft.com/office/drawing/2014/main" id="{B60015A1-1FA6-96E3-4622-FE993B38D3F6}"/>
                </a:ext>
              </a:extLst>
            </p:cNvPr>
            <p:cNvSpPr/>
            <p:nvPr userDrawn="1"/>
          </p:nvSpPr>
          <p:spPr>
            <a:xfrm>
              <a:off x="9268023" y="0"/>
              <a:ext cx="707898" cy="491894"/>
            </a:xfrm>
            <a:prstGeom prst="triangle">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7" name="图片 16">
            <a:extLst>
              <a:ext uri="{FF2B5EF4-FFF2-40B4-BE49-F238E27FC236}">
                <a16:creationId xmlns:a16="http://schemas.microsoft.com/office/drawing/2014/main" id="{34036A98-507A-4F8B-C46E-EA649A34E81D}"/>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4270" y="79547"/>
            <a:ext cx="3052308" cy="540000"/>
          </a:xfrm>
          <a:prstGeom prst="rect">
            <a:avLst/>
          </a:prstGeom>
        </p:spPr>
      </p:pic>
    </p:spTree>
    <p:extLst>
      <p:ext uri="{BB962C8B-B14F-4D97-AF65-F5344CB8AC3E}">
        <p14:creationId xmlns:p14="http://schemas.microsoft.com/office/powerpoint/2010/main" val="121791840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
        <p:nvSpPr>
          <p:cNvPr id="14" name="矩形 13">
            <a:extLst>
              <a:ext uri="{FF2B5EF4-FFF2-40B4-BE49-F238E27FC236}">
                <a16:creationId xmlns:a16="http://schemas.microsoft.com/office/drawing/2014/main" id="{B8968838-2ACD-829B-F237-C40999174E3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a:extLst>
              <a:ext uri="{FF2B5EF4-FFF2-40B4-BE49-F238E27FC236}">
                <a16:creationId xmlns:a16="http://schemas.microsoft.com/office/drawing/2014/main" id="{B55CCF45-000E-F203-86E7-92351D53CDF4}"/>
              </a:ext>
            </a:extLst>
          </p:cNvPr>
          <p:cNvSpPr/>
          <p:nvPr userDrawn="1"/>
        </p:nvSpPr>
        <p:spPr>
          <a:xfrm>
            <a:off x="0" y="0"/>
            <a:ext cx="12192000" cy="4129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a:extLst>
              <a:ext uri="{FF2B5EF4-FFF2-40B4-BE49-F238E27FC236}">
                <a16:creationId xmlns:a16="http://schemas.microsoft.com/office/drawing/2014/main" id="{6567D3D4-B72E-AFB9-D13C-3CD7976AED35}"/>
              </a:ext>
            </a:extLst>
          </p:cNvPr>
          <p:cNvSpPr/>
          <p:nvPr userDrawn="1"/>
        </p:nvSpPr>
        <p:spPr>
          <a:xfrm rot="3187788">
            <a:off x="435507" y="-1009186"/>
            <a:ext cx="2735220" cy="3086670"/>
          </a:xfrm>
          <a:custGeom>
            <a:avLst/>
            <a:gdLst>
              <a:gd name="connsiteX0" fmla="*/ 0 w 2735220"/>
              <a:gd name="connsiteY0" fmla="*/ 2771522 h 3086670"/>
              <a:gd name="connsiteX1" fmla="*/ 475711 w 2735220"/>
              <a:gd name="connsiteY1" fmla="*/ 2137247 h 3086670"/>
              <a:gd name="connsiteX2" fmla="*/ 2078664 w 2735220"/>
              <a:gd name="connsiteY2" fmla="*/ 0 h 3086670"/>
              <a:gd name="connsiteX3" fmla="*/ 2735220 w 2735220"/>
              <a:gd name="connsiteY3" fmla="*/ 0 h 3086670"/>
              <a:gd name="connsiteX4" fmla="*/ 1132268 w 2735220"/>
              <a:gd name="connsiteY4" fmla="*/ 2137247 h 3086670"/>
              <a:gd name="connsiteX5" fmla="*/ 1132267 w 2735220"/>
              <a:gd name="connsiteY5" fmla="*/ 2137247 h 3086670"/>
              <a:gd name="connsiteX6" fmla="*/ 420193 w 2735220"/>
              <a:gd name="connsiteY6" fmla="*/ 3086670 h 308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5220" h="3086670">
                <a:moveTo>
                  <a:pt x="0" y="2771522"/>
                </a:moveTo>
                <a:lnTo>
                  <a:pt x="475711" y="2137247"/>
                </a:lnTo>
                <a:lnTo>
                  <a:pt x="2078664" y="0"/>
                </a:lnTo>
                <a:lnTo>
                  <a:pt x="2735220" y="0"/>
                </a:lnTo>
                <a:lnTo>
                  <a:pt x="1132268" y="2137247"/>
                </a:lnTo>
                <a:lnTo>
                  <a:pt x="1132267" y="2137247"/>
                </a:lnTo>
                <a:lnTo>
                  <a:pt x="420193" y="30866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a:extLst>
              <a:ext uri="{FF2B5EF4-FFF2-40B4-BE49-F238E27FC236}">
                <a16:creationId xmlns:a16="http://schemas.microsoft.com/office/drawing/2014/main" id="{9E9FA64A-20A6-AF97-4A60-2B44D65159D0}"/>
              </a:ext>
            </a:extLst>
          </p:cNvPr>
          <p:cNvGrpSpPr/>
          <p:nvPr userDrawn="1"/>
        </p:nvGrpSpPr>
        <p:grpSpPr>
          <a:xfrm>
            <a:off x="0" y="0"/>
            <a:ext cx="9975921" cy="756000"/>
            <a:chOff x="0" y="0"/>
            <a:chExt cx="9975921" cy="756000"/>
          </a:xfrm>
        </p:grpSpPr>
        <p:sp>
          <p:nvSpPr>
            <p:cNvPr id="18" name="矩形 17">
              <a:extLst>
                <a:ext uri="{FF2B5EF4-FFF2-40B4-BE49-F238E27FC236}">
                  <a16:creationId xmlns:a16="http://schemas.microsoft.com/office/drawing/2014/main" id="{330DEAD9-7118-78E1-2D9D-E57098331083}"/>
                </a:ext>
              </a:extLst>
            </p:cNvPr>
            <p:cNvSpPr/>
            <p:nvPr userDrawn="1"/>
          </p:nvSpPr>
          <p:spPr>
            <a:xfrm>
              <a:off x="0" y="0"/>
              <a:ext cx="9624767" cy="756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等腰三角形 18">
              <a:extLst>
                <a:ext uri="{FF2B5EF4-FFF2-40B4-BE49-F238E27FC236}">
                  <a16:creationId xmlns:a16="http://schemas.microsoft.com/office/drawing/2014/main" id="{C9550BE4-5DC2-64AD-0076-CD74FC4130C9}"/>
                </a:ext>
              </a:extLst>
            </p:cNvPr>
            <p:cNvSpPr/>
            <p:nvPr userDrawn="1"/>
          </p:nvSpPr>
          <p:spPr>
            <a:xfrm>
              <a:off x="9268023" y="0"/>
              <a:ext cx="707898" cy="491894"/>
            </a:xfrm>
            <a:prstGeom prst="triangle">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0" name="图片 19">
            <a:extLst>
              <a:ext uri="{FF2B5EF4-FFF2-40B4-BE49-F238E27FC236}">
                <a16:creationId xmlns:a16="http://schemas.microsoft.com/office/drawing/2014/main" id="{E1098D66-0021-8BB4-115B-59A5F0DF5F3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94270" y="79547"/>
            <a:ext cx="3052308" cy="540000"/>
          </a:xfrm>
          <a:prstGeom prst="rect">
            <a:avLst/>
          </a:prstGeom>
        </p:spPr>
      </p:pic>
    </p:spTree>
    <p:extLst>
      <p:ext uri="{BB962C8B-B14F-4D97-AF65-F5344CB8AC3E}">
        <p14:creationId xmlns:p14="http://schemas.microsoft.com/office/powerpoint/2010/main" val="80764335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Lst>
  <p:hf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
        <p:nvSpPr>
          <p:cNvPr id="14" name="矩形 13">
            <a:extLst>
              <a:ext uri="{FF2B5EF4-FFF2-40B4-BE49-F238E27FC236}">
                <a16:creationId xmlns:a16="http://schemas.microsoft.com/office/drawing/2014/main" id="{26C4D259-94ED-4E6D-CB6D-69B2DFAD3DA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a:extLst>
              <a:ext uri="{FF2B5EF4-FFF2-40B4-BE49-F238E27FC236}">
                <a16:creationId xmlns:a16="http://schemas.microsoft.com/office/drawing/2014/main" id="{6E1588C4-1EA0-D3BA-5CC8-27C99930C25A}"/>
              </a:ext>
            </a:extLst>
          </p:cNvPr>
          <p:cNvSpPr/>
          <p:nvPr userDrawn="1"/>
        </p:nvSpPr>
        <p:spPr>
          <a:xfrm>
            <a:off x="0" y="0"/>
            <a:ext cx="12192000" cy="4129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a:extLst>
              <a:ext uri="{FF2B5EF4-FFF2-40B4-BE49-F238E27FC236}">
                <a16:creationId xmlns:a16="http://schemas.microsoft.com/office/drawing/2014/main" id="{77C7F494-EC5F-F24E-E0B6-EE6D067B9848}"/>
              </a:ext>
            </a:extLst>
          </p:cNvPr>
          <p:cNvSpPr/>
          <p:nvPr userDrawn="1"/>
        </p:nvSpPr>
        <p:spPr>
          <a:xfrm rot="3187788">
            <a:off x="435507" y="-1009186"/>
            <a:ext cx="2735220" cy="3086670"/>
          </a:xfrm>
          <a:custGeom>
            <a:avLst/>
            <a:gdLst>
              <a:gd name="connsiteX0" fmla="*/ 0 w 2735220"/>
              <a:gd name="connsiteY0" fmla="*/ 2771522 h 3086670"/>
              <a:gd name="connsiteX1" fmla="*/ 475711 w 2735220"/>
              <a:gd name="connsiteY1" fmla="*/ 2137247 h 3086670"/>
              <a:gd name="connsiteX2" fmla="*/ 2078664 w 2735220"/>
              <a:gd name="connsiteY2" fmla="*/ 0 h 3086670"/>
              <a:gd name="connsiteX3" fmla="*/ 2735220 w 2735220"/>
              <a:gd name="connsiteY3" fmla="*/ 0 h 3086670"/>
              <a:gd name="connsiteX4" fmla="*/ 1132268 w 2735220"/>
              <a:gd name="connsiteY4" fmla="*/ 2137247 h 3086670"/>
              <a:gd name="connsiteX5" fmla="*/ 1132267 w 2735220"/>
              <a:gd name="connsiteY5" fmla="*/ 2137247 h 3086670"/>
              <a:gd name="connsiteX6" fmla="*/ 420193 w 2735220"/>
              <a:gd name="connsiteY6" fmla="*/ 3086670 h 308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5220" h="3086670">
                <a:moveTo>
                  <a:pt x="0" y="2771522"/>
                </a:moveTo>
                <a:lnTo>
                  <a:pt x="475711" y="2137247"/>
                </a:lnTo>
                <a:lnTo>
                  <a:pt x="2078664" y="0"/>
                </a:lnTo>
                <a:lnTo>
                  <a:pt x="2735220" y="0"/>
                </a:lnTo>
                <a:lnTo>
                  <a:pt x="1132268" y="2137247"/>
                </a:lnTo>
                <a:lnTo>
                  <a:pt x="1132267" y="2137247"/>
                </a:lnTo>
                <a:lnTo>
                  <a:pt x="420193" y="30866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a:extLst>
              <a:ext uri="{FF2B5EF4-FFF2-40B4-BE49-F238E27FC236}">
                <a16:creationId xmlns:a16="http://schemas.microsoft.com/office/drawing/2014/main" id="{815EB03B-103D-747C-79AF-C79EECF27BB9}"/>
              </a:ext>
            </a:extLst>
          </p:cNvPr>
          <p:cNvGrpSpPr/>
          <p:nvPr userDrawn="1"/>
        </p:nvGrpSpPr>
        <p:grpSpPr>
          <a:xfrm>
            <a:off x="0" y="0"/>
            <a:ext cx="9975921" cy="756000"/>
            <a:chOff x="0" y="0"/>
            <a:chExt cx="9975921" cy="756000"/>
          </a:xfrm>
        </p:grpSpPr>
        <p:sp>
          <p:nvSpPr>
            <p:cNvPr id="18" name="矩形 17">
              <a:extLst>
                <a:ext uri="{FF2B5EF4-FFF2-40B4-BE49-F238E27FC236}">
                  <a16:creationId xmlns:a16="http://schemas.microsoft.com/office/drawing/2014/main" id="{1EDA9F0F-8073-9A56-4AFE-837F384B6B52}"/>
                </a:ext>
              </a:extLst>
            </p:cNvPr>
            <p:cNvSpPr/>
            <p:nvPr userDrawn="1"/>
          </p:nvSpPr>
          <p:spPr>
            <a:xfrm>
              <a:off x="0" y="0"/>
              <a:ext cx="9624767" cy="756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等腰三角形 18">
              <a:extLst>
                <a:ext uri="{FF2B5EF4-FFF2-40B4-BE49-F238E27FC236}">
                  <a16:creationId xmlns:a16="http://schemas.microsoft.com/office/drawing/2014/main" id="{FDB65FB7-936C-EAC1-194E-E1BD6AAEBE9D}"/>
                </a:ext>
              </a:extLst>
            </p:cNvPr>
            <p:cNvSpPr/>
            <p:nvPr userDrawn="1"/>
          </p:nvSpPr>
          <p:spPr>
            <a:xfrm>
              <a:off x="9268023" y="0"/>
              <a:ext cx="707898" cy="491894"/>
            </a:xfrm>
            <a:prstGeom prst="triangle">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0" name="图片 19">
            <a:extLst>
              <a:ext uri="{FF2B5EF4-FFF2-40B4-BE49-F238E27FC236}">
                <a16:creationId xmlns:a16="http://schemas.microsoft.com/office/drawing/2014/main" id="{46B1443C-4000-C270-BE5E-40C4C161827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94270" y="79547"/>
            <a:ext cx="3052308" cy="540000"/>
          </a:xfrm>
          <a:prstGeom prst="rect">
            <a:avLst/>
          </a:prstGeom>
        </p:spPr>
      </p:pic>
    </p:spTree>
    <p:extLst>
      <p:ext uri="{BB962C8B-B14F-4D97-AF65-F5344CB8AC3E}">
        <p14:creationId xmlns:p14="http://schemas.microsoft.com/office/powerpoint/2010/main" val="391982382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Lst>
  <p:hf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39.xml"/><Relationship Id="rId4" Type="http://schemas.openxmlformats.org/officeDocument/2006/relationships/hyperlink" Target="BUSIseg.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png"/><Relationship Id="rId1" Type="http://schemas.openxmlformats.org/officeDocument/2006/relationships/slideLayout" Target="../slideLayouts/slideLayout3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7.emf"/><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hyydsforever/FYP-deep-learning-in-ultrasound" TargetMode="External"/><Relationship Id="rId2" Type="http://schemas.openxmlformats.org/officeDocument/2006/relationships/image" Target="../media/image43.png"/><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hyperlink" Target="https://scholar.cu.edu.eg/?q=afahmy/pages/dataset" TargetMode="External"/><Relationship Id="rId2" Type="http://schemas.openxmlformats.org/officeDocument/2006/relationships/image" Target="../media/image20.emf"/><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41ECD06-B39A-45C7-924D-E07B084BA42D}"/>
              </a:ext>
            </a:extLst>
          </p:cNvPr>
          <p:cNvSpPr txBox="1"/>
          <p:nvPr/>
        </p:nvSpPr>
        <p:spPr>
          <a:xfrm>
            <a:off x="2287570" y="2164121"/>
            <a:ext cx="7616858" cy="1015663"/>
          </a:xfrm>
          <a:prstGeom prst="rect">
            <a:avLst/>
          </a:prstGeom>
          <a:noFill/>
        </p:spPr>
        <p:txBody>
          <a:bodyPr wrap="square" rtlCol="0">
            <a:spAutoFit/>
          </a:bodyPr>
          <a:lstStyle/>
          <a:p>
            <a:pPr algn="ctr"/>
            <a:r>
              <a:rPr lang="en-US" altLang="zh-CN" sz="6000" dirty="0">
                <a:latin typeface="Cambria" panose="02040503050406030204" pitchFamily="18" charset="0"/>
                <a:ea typeface="Cambria" panose="02040503050406030204" pitchFamily="18" charset="0"/>
              </a:rPr>
              <a:t>CA2 Report</a:t>
            </a:r>
            <a:endParaRPr lang="zh-CN" altLang="en-US" sz="6000" dirty="0">
              <a:latin typeface="Cambria" panose="02040503050406030204" pitchFamily="18" charset="0"/>
              <a:ea typeface="+mj-ea"/>
            </a:endParaRPr>
          </a:p>
        </p:txBody>
      </p:sp>
      <p:sp>
        <p:nvSpPr>
          <p:cNvPr id="3" name="文本框 2">
            <a:extLst>
              <a:ext uri="{FF2B5EF4-FFF2-40B4-BE49-F238E27FC236}">
                <a16:creationId xmlns:a16="http://schemas.microsoft.com/office/drawing/2014/main" id="{ACA6EB18-C7F4-4229-8262-6846C921C4CD}"/>
              </a:ext>
            </a:extLst>
          </p:cNvPr>
          <p:cNvSpPr txBox="1"/>
          <p:nvPr/>
        </p:nvSpPr>
        <p:spPr>
          <a:xfrm>
            <a:off x="3047391" y="3478162"/>
            <a:ext cx="6097217" cy="400110"/>
          </a:xfrm>
          <a:prstGeom prst="rect">
            <a:avLst/>
          </a:prstGeom>
          <a:noFill/>
        </p:spPr>
        <p:txBody>
          <a:bodyPr wrap="square" rtlCol="0">
            <a:spAutoFit/>
          </a:bodyPr>
          <a:lstStyle/>
          <a:p>
            <a:pPr algn="ctr"/>
            <a:r>
              <a:rPr lang="en-US" altLang="zh-CN" sz="2000" dirty="0">
                <a:latin typeface="Cambria" panose="02040503050406030204" pitchFamily="18" charset="0"/>
                <a:ea typeface="Cambria" panose="02040503050406030204" pitchFamily="18" charset="0"/>
              </a:rPr>
              <a:t>Deep Learning in Medical Ultrasound Images</a:t>
            </a:r>
            <a:endParaRPr lang="zh-CN" altLang="en-US" sz="2000" dirty="0">
              <a:latin typeface="Cambria" panose="02040503050406030204" pitchFamily="18" charset="0"/>
            </a:endParaRPr>
          </a:p>
        </p:txBody>
      </p:sp>
      <p:sp>
        <p:nvSpPr>
          <p:cNvPr id="4" name="文本框 3">
            <a:extLst>
              <a:ext uri="{FF2B5EF4-FFF2-40B4-BE49-F238E27FC236}">
                <a16:creationId xmlns:a16="http://schemas.microsoft.com/office/drawing/2014/main" id="{9F03B232-A41F-461D-BDB1-A6B088F0FED5}"/>
              </a:ext>
            </a:extLst>
          </p:cNvPr>
          <p:cNvSpPr txBox="1"/>
          <p:nvPr/>
        </p:nvSpPr>
        <p:spPr>
          <a:xfrm>
            <a:off x="4888636" y="4176650"/>
            <a:ext cx="2414726" cy="369332"/>
          </a:xfrm>
          <a:prstGeom prst="rect">
            <a:avLst/>
          </a:prstGeom>
          <a:noFill/>
        </p:spPr>
        <p:txBody>
          <a:bodyPr wrap="square" rtlCol="0">
            <a:spAutoFit/>
          </a:bodyPr>
          <a:lstStyle/>
          <a:p>
            <a:pPr algn="ctr"/>
            <a:r>
              <a:rPr lang="en-US" altLang="zh-CN" dirty="0">
                <a:latin typeface="Cambria" panose="02040503050406030204" pitchFamily="18" charset="0"/>
                <a:ea typeface="Cambria" panose="02040503050406030204" pitchFamily="18" charset="0"/>
              </a:rPr>
              <a:t>Speaker</a:t>
            </a:r>
            <a:r>
              <a:rPr lang="zh-CN" altLang="en-US" dirty="0">
                <a:latin typeface="Cambria" panose="02040503050406030204" pitchFamily="18" charset="0"/>
              </a:rPr>
              <a:t>： </a:t>
            </a:r>
            <a:r>
              <a:rPr lang="en-US" altLang="zh-CN" dirty="0">
                <a:latin typeface="Cambria" panose="02040503050406030204" pitchFamily="18" charset="0"/>
                <a:ea typeface="Cambria" panose="02040503050406030204" pitchFamily="18" charset="0"/>
              </a:rPr>
              <a:t>Wu Hao</a:t>
            </a:r>
            <a:endParaRPr lang="zh-CN" altLang="en-US" dirty="0">
              <a:latin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5F606A-E1FB-4C3B-A42B-0999CA0DD585}"/>
              </a:ext>
            </a:extLst>
          </p:cNvPr>
          <p:cNvSpPr txBox="1"/>
          <p:nvPr/>
        </p:nvSpPr>
        <p:spPr>
          <a:xfrm>
            <a:off x="545843" y="2026468"/>
            <a:ext cx="6148871" cy="3359061"/>
          </a:xfrm>
          <a:prstGeom prst="rect">
            <a:avLst/>
          </a:prstGeom>
          <a:noFill/>
        </p:spPr>
        <p:txBody>
          <a:bodyPr wrap="square" rtlCol="0">
            <a:spAutoFit/>
          </a:bodyPr>
          <a:lstStyle/>
          <a:p>
            <a:pPr>
              <a:lnSpc>
                <a:spcPct val="150000"/>
              </a:lnSpc>
            </a:pPr>
            <a:r>
              <a:rPr lang="en-US" altLang="zh-CN" sz="2400" dirty="0"/>
              <a:t>Image to Image translation means generate pictures from one domain to another domain, so it can solve a lot of problems. For example, label to image, style transformation, picture repatriation, and so on. Pix2PixHD is the model for image-to-image translation tasks.</a:t>
            </a:r>
            <a:endParaRPr lang="zh-CN" altLang="en-US" sz="2400" dirty="0"/>
          </a:p>
        </p:txBody>
      </p:sp>
      <p:pic>
        <p:nvPicPr>
          <p:cNvPr id="6" name="图片 5">
            <a:extLst>
              <a:ext uri="{FF2B5EF4-FFF2-40B4-BE49-F238E27FC236}">
                <a16:creationId xmlns:a16="http://schemas.microsoft.com/office/drawing/2014/main" id="{CE15AFA6-EE18-475A-8113-94E56D2E92A6}"/>
              </a:ext>
            </a:extLst>
          </p:cNvPr>
          <p:cNvPicPr>
            <a:picLocks noChangeAspect="1"/>
          </p:cNvPicPr>
          <p:nvPr/>
        </p:nvPicPr>
        <p:blipFill>
          <a:blip r:embed="rId2"/>
          <a:stretch>
            <a:fillRect/>
          </a:stretch>
        </p:blipFill>
        <p:spPr>
          <a:xfrm>
            <a:off x="7786849" y="69574"/>
            <a:ext cx="4257357" cy="3440186"/>
          </a:xfrm>
          <a:prstGeom prst="rect">
            <a:avLst/>
          </a:prstGeom>
        </p:spPr>
      </p:pic>
      <p:pic>
        <p:nvPicPr>
          <p:cNvPr id="8" name="图片 7">
            <a:extLst>
              <a:ext uri="{FF2B5EF4-FFF2-40B4-BE49-F238E27FC236}">
                <a16:creationId xmlns:a16="http://schemas.microsoft.com/office/drawing/2014/main" id="{611B2BFE-2531-47EE-ACC8-8E784C6D25B0}"/>
              </a:ext>
            </a:extLst>
          </p:cNvPr>
          <p:cNvPicPr>
            <a:picLocks noChangeAspect="1"/>
          </p:cNvPicPr>
          <p:nvPr/>
        </p:nvPicPr>
        <p:blipFill>
          <a:blip r:embed="rId3"/>
          <a:stretch>
            <a:fillRect/>
          </a:stretch>
        </p:blipFill>
        <p:spPr>
          <a:xfrm>
            <a:off x="7786849" y="3509760"/>
            <a:ext cx="4243275" cy="3278666"/>
          </a:xfrm>
          <a:prstGeom prst="rect">
            <a:avLst/>
          </a:prstGeom>
        </p:spPr>
      </p:pic>
      <p:sp>
        <p:nvSpPr>
          <p:cNvPr id="5" name="文本框 4">
            <a:extLst>
              <a:ext uri="{FF2B5EF4-FFF2-40B4-BE49-F238E27FC236}">
                <a16:creationId xmlns:a16="http://schemas.microsoft.com/office/drawing/2014/main" id="{791334FF-3624-8A3A-AFCD-F52371F192CF}"/>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Image-to-image translation</a:t>
            </a:r>
            <a:endParaRPr lang="zh-CN" altLang="en-US" sz="4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B70A93A-D60E-2E6D-A687-4DAA0734A2F4}"/>
              </a:ext>
            </a:extLst>
          </p:cNvPr>
          <p:cNvSpPr txBox="1"/>
          <p:nvPr/>
        </p:nvSpPr>
        <p:spPr>
          <a:xfrm>
            <a:off x="11780655" y="6419094"/>
            <a:ext cx="1077157" cy="369332"/>
          </a:xfrm>
          <a:prstGeom prst="rect">
            <a:avLst/>
          </a:prstGeom>
          <a:noFill/>
        </p:spPr>
        <p:txBody>
          <a:bodyPr wrap="square" rtlCol="0">
            <a:spAutoFit/>
          </a:bodyPr>
          <a:lstStyle/>
          <a:p>
            <a:r>
              <a:rPr lang="en-US" altLang="zh-CN" dirty="0"/>
              <a:t>9</a:t>
            </a:r>
            <a:endParaRPr lang="zh-CN" altLang="en-US" dirty="0"/>
          </a:p>
        </p:txBody>
      </p:sp>
    </p:spTree>
    <p:extLst>
      <p:ext uri="{BB962C8B-B14F-4D97-AF65-F5344CB8AC3E}">
        <p14:creationId xmlns:p14="http://schemas.microsoft.com/office/powerpoint/2010/main" val="4246227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EAC5686-796C-4F13-A2BA-FD3476BC77FE}"/>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Pix2PixHD</a:t>
            </a:r>
            <a:endParaRPr lang="zh-CN" altLang="en-US" sz="4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1A58583-E393-4601-8769-257051FD5C3C}"/>
              </a:ext>
            </a:extLst>
          </p:cNvPr>
          <p:cNvPicPr>
            <a:picLocks noChangeAspect="1"/>
          </p:cNvPicPr>
          <p:nvPr/>
        </p:nvPicPr>
        <p:blipFill rotWithShape="1">
          <a:blip r:embed="rId2"/>
          <a:srcRect b="24089"/>
          <a:stretch/>
        </p:blipFill>
        <p:spPr bwMode="auto">
          <a:xfrm>
            <a:off x="6193717" y="927235"/>
            <a:ext cx="5328285" cy="1508760"/>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94F35B8F-F1A6-BE5E-CDA4-7A4839AC66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285" y="5292735"/>
            <a:ext cx="5328285" cy="473710"/>
          </a:xfrm>
          <a:prstGeom prst="rect">
            <a:avLst/>
          </a:prstGeom>
          <a:noFill/>
          <a:ln>
            <a:noFill/>
          </a:ln>
        </p:spPr>
      </p:pic>
      <p:pic>
        <p:nvPicPr>
          <p:cNvPr id="6" name="图片 5">
            <a:extLst>
              <a:ext uri="{FF2B5EF4-FFF2-40B4-BE49-F238E27FC236}">
                <a16:creationId xmlns:a16="http://schemas.microsoft.com/office/drawing/2014/main" id="{7394B89F-E817-AEF0-2580-88F12585DD6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3716" y="5766445"/>
            <a:ext cx="5328285" cy="863600"/>
          </a:xfrm>
          <a:prstGeom prst="rect">
            <a:avLst/>
          </a:prstGeom>
          <a:noFill/>
          <a:ln>
            <a:noFill/>
          </a:ln>
        </p:spPr>
      </p:pic>
      <p:pic>
        <p:nvPicPr>
          <p:cNvPr id="7" name="图片 6">
            <a:extLst>
              <a:ext uri="{FF2B5EF4-FFF2-40B4-BE49-F238E27FC236}">
                <a16:creationId xmlns:a16="http://schemas.microsoft.com/office/drawing/2014/main" id="{BFECF31D-F24C-F4D9-8C9C-A959607E3390}"/>
              </a:ext>
            </a:extLst>
          </p:cNvPr>
          <p:cNvPicPr>
            <a:picLocks noChangeAspect="1"/>
          </p:cNvPicPr>
          <p:nvPr/>
        </p:nvPicPr>
        <p:blipFill>
          <a:blip r:embed="rId5"/>
          <a:stretch>
            <a:fillRect/>
          </a:stretch>
        </p:blipFill>
        <p:spPr>
          <a:xfrm>
            <a:off x="6193716" y="2484543"/>
            <a:ext cx="4819259" cy="1379821"/>
          </a:xfrm>
          <a:prstGeom prst="rect">
            <a:avLst/>
          </a:prstGeom>
        </p:spPr>
      </p:pic>
      <p:pic>
        <p:nvPicPr>
          <p:cNvPr id="8" name="图片 7">
            <a:extLst>
              <a:ext uri="{FF2B5EF4-FFF2-40B4-BE49-F238E27FC236}">
                <a16:creationId xmlns:a16="http://schemas.microsoft.com/office/drawing/2014/main" id="{040B4D57-CACA-BA2E-0EA8-8CB4D097B6A0}"/>
              </a:ext>
            </a:extLst>
          </p:cNvPr>
          <p:cNvPicPr>
            <a:picLocks noChangeAspect="1"/>
          </p:cNvPicPr>
          <p:nvPr/>
        </p:nvPicPr>
        <p:blipFill>
          <a:blip r:embed="rId6"/>
          <a:stretch>
            <a:fillRect/>
          </a:stretch>
        </p:blipFill>
        <p:spPr>
          <a:xfrm>
            <a:off x="7501300" y="3762235"/>
            <a:ext cx="1356558" cy="1375294"/>
          </a:xfrm>
          <a:prstGeom prst="rect">
            <a:avLst/>
          </a:prstGeom>
        </p:spPr>
      </p:pic>
      <p:pic>
        <p:nvPicPr>
          <p:cNvPr id="9" name="图片 8">
            <a:extLst>
              <a:ext uri="{FF2B5EF4-FFF2-40B4-BE49-F238E27FC236}">
                <a16:creationId xmlns:a16="http://schemas.microsoft.com/office/drawing/2014/main" id="{587A068A-21E3-1E85-2FF4-3FCC2555A5A4}"/>
              </a:ext>
            </a:extLst>
          </p:cNvPr>
          <p:cNvPicPr>
            <a:picLocks noChangeAspect="1"/>
          </p:cNvPicPr>
          <p:nvPr/>
        </p:nvPicPr>
        <p:blipFill>
          <a:blip r:embed="rId7"/>
          <a:stretch>
            <a:fillRect/>
          </a:stretch>
        </p:blipFill>
        <p:spPr>
          <a:xfrm>
            <a:off x="6193715" y="3725534"/>
            <a:ext cx="1356558" cy="1407202"/>
          </a:xfrm>
          <a:prstGeom prst="rect">
            <a:avLst/>
          </a:prstGeom>
        </p:spPr>
      </p:pic>
      <p:sp>
        <p:nvSpPr>
          <p:cNvPr id="10" name="文本框 9">
            <a:extLst>
              <a:ext uri="{FF2B5EF4-FFF2-40B4-BE49-F238E27FC236}">
                <a16:creationId xmlns:a16="http://schemas.microsoft.com/office/drawing/2014/main" id="{235DE0FF-6206-B01A-A022-AEEFE534F62F}"/>
              </a:ext>
            </a:extLst>
          </p:cNvPr>
          <p:cNvSpPr txBox="1"/>
          <p:nvPr/>
        </p:nvSpPr>
        <p:spPr>
          <a:xfrm>
            <a:off x="765110" y="2046003"/>
            <a:ext cx="4749282" cy="3359061"/>
          </a:xfrm>
          <a:prstGeom prst="rect">
            <a:avLst/>
          </a:prstGeom>
          <a:noFill/>
        </p:spPr>
        <p:txBody>
          <a:bodyPr wrap="square" rtlCol="0">
            <a:spAutoFit/>
          </a:bodyPr>
          <a:lstStyle/>
          <a:p>
            <a:pPr>
              <a:lnSpc>
                <a:spcPct val="150000"/>
              </a:lnSpc>
            </a:pPr>
            <a:r>
              <a:rPr lang="en-US" altLang="zh-CN" sz="2400" dirty="0">
                <a:effectLst/>
                <a:latin typeface="Calibri" panose="020F0502020204030204" pitchFamily="34" charset="0"/>
                <a:ea typeface="宋体" panose="02010600030101010101" pitchFamily="2" charset="-122"/>
                <a:cs typeface="Times New Roman" panose="02020603050405020304" pitchFamily="18" charset="0"/>
              </a:rPr>
              <a:t>Pix2PixHD solves the problem that Pix2Pix is hard to train while the results look strange in detail and lack of realistic textures. And the pictures here show its structure, performance and objective equation.</a:t>
            </a:r>
            <a:endParaRPr lang="zh-CN" altLang="en-US" sz="2400" dirty="0"/>
          </a:p>
        </p:txBody>
      </p:sp>
      <p:sp>
        <p:nvSpPr>
          <p:cNvPr id="11" name="文本框 10">
            <a:extLst>
              <a:ext uri="{FF2B5EF4-FFF2-40B4-BE49-F238E27FC236}">
                <a16:creationId xmlns:a16="http://schemas.microsoft.com/office/drawing/2014/main" id="{1765CFEC-1666-F1C9-F5E4-9EA397671F45}"/>
              </a:ext>
            </a:extLst>
          </p:cNvPr>
          <p:cNvSpPr txBox="1"/>
          <p:nvPr/>
        </p:nvSpPr>
        <p:spPr>
          <a:xfrm>
            <a:off x="11434426" y="6374167"/>
            <a:ext cx="1077157" cy="369332"/>
          </a:xfrm>
          <a:prstGeom prst="rect">
            <a:avLst/>
          </a:prstGeom>
          <a:noFill/>
        </p:spPr>
        <p:txBody>
          <a:bodyPr wrap="square" rtlCol="0">
            <a:spAutoFit/>
          </a:bodyPr>
          <a:lstStyle/>
          <a:p>
            <a:r>
              <a:rPr lang="en-US" altLang="zh-CN" dirty="0"/>
              <a:t>10</a:t>
            </a:r>
            <a:endParaRPr lang="zh-CN" altLang="en-US" dirty="0"/>
          </a:p>
        </p:txBody>
      </p:sp>
    </p:spTree>
    <p:extLst>
      <p:ext uri="{BB962C8B-B14F-4D97-AF65-F5344CB8AC3E}">
        <p14:creationId xmlns:p14="http://schemas.microsoft.com/office/powerpoint/2010/main" val="277766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AB6A6AD-3298-4A9F-AB9C-733C027343A9}"/>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Unet</a:t>
            </a:r>
            <a:endParaRPr lang="zh-CN" altLang="en-US" sz="4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18331DF-6DEA-C70C-9289-48A83A572147}"/>
              </a:ext>
            </a:extLst>
          </p:cNvPr>
          <p:cNvPicPr>
            <a:picLocks noChangeAspect="1"/>
          </p:cNvPicPr>
          <p:nvPr/>
        </p:nvPicPr>
        <p:blipFill>
          <a:blip r:embed="rId2"/>
          <a:stretch>
            <a:fillRect/>
          </a:stretch>
        </p:blipFill>
        <p:spPr>
          <a:xfrm>
            <a:off x="7085160" y="771723"/>
            <a:ext cx="3621151" cy="2456616"/>
          </a:xfrm>
          <a:prstGeom prst="rect">
            <a:avLst/>
          </a:prstGeom>
        </p:spPr>
      </p:pic>
      <p:pic>
        <p:nvPicPr>
          <p:cNvPr id="2" name="图片 1">
            <a:extLst>
              <a:ext uri="{FF2B5EF4-FFF2-40B4-BE49-F238E27FC236}">
                <a16:creationId xmlns:a16="http://schemas.microsoft.com/office/drawing/2014/main" id="{04815758-BEFC-87B0-12F9-7327CFF38498}"/>
              </a:ext>
            </a:extLst>
          </p:cNvPr>
          <p:cNvPicPr>
            <a:picLocks noChangeAspect="1"/>
          </p:cNvPicPr>
          <p:nvPr/>
        </p:nvPicPr>
        <p:blipFill rotWithShape="1">
          <a:blip r:embed="rId3"/>
          <a:srcRect t="-1" b="18785"/>
          <a:stretch/>
        </p:blipFill>
        <p:spPr>
          <a:xfrm>
            <a:off x="6926540" y="3429000"/>
            <a:ext cx="3621151" cy="3213665"/>
          </a:xfrm>
          <a:prstGeom prst="rect">
            <a:avLst/>
          </a:prstGeom>
        </p:spPr>
      </p:pic>
      <p:sp>
        <p:nvSpPr>
          <p:cNvPr id="7" name="文本框 6">
            <a:extLst>
              <a:ext uri="{FF2B5EF4-FFF2-40B4-BE49-F238E27FC236}">
                <a16:creationId xmlns:a16="http://schemas.microsoft.com/office/drawing/2014/main" id="{2ABC5AD9-C31A-BC37-AAB3-2BE945E81C7A}"/>
              </a:ext>
            </a:extLst>
          </p:cNvPr>
          <p:cNvSpPr txBox="1"/>
          <p:nvPr/>
        </p:nvSpPr>
        <p:spPr>
          <a:xfrm>
            <a:off x="746451" y="2000031"/>
            <a:ext cx="5948264" cy="3922612"/>
          </a:xfrm>
          <a:prstGeom prst="rect">
            <a:avLst/>
          </a:prstGeom>
          <a:noFill/>
        </p:spPr>
        <p:txBody>
          <a:bodyPr wrap="square">
            <a:spAutoFit/>
          </a:bodyPr>
          <a:lstStyle/>
          <a:p>
            <a:pPr>
              <a:lnSpc>
                <a:spcPct val="200000"/>
              </a:lnSpc>
            </a:pPr>
            <a:r>
              <a:rPr lang="en-US" altLang="zh-CN" sz="2400" dirty="0"/>
              <a:t>Under-sampling: 2 times 3*3 convolutional layer, ReLU function and 2*2 </a:t>
            </a:r>
            <a:r>
              <a:rPr lang="en-US" altLang="zh-CN" sz="2400" dirty="0" err="1"/>
              <a:t>maxpooling</a:t>
            </a:r>
            <a:endParaRPr lang="en-US" altLang="zh-CN" sz="2400" dirty="0"/>
          </a:p>
          <a:p>
            <a:pPr>
              <a:lnSpc>
                <a:spcPct val="200000"/>
              </a:lnSpc>
            </a:pPr>
            <a:r>
              <a:rPr lang="en-US" altLang="zh-CN" sz="2400" dirty="0"/>
              <a:t>Up-sampling: 2*2 transposed convolutional layer, 2 times 3*3 convolutional layer  </a:t>
            </a:r>
          </a:p>
          <a:p>
            <a:pPr>
              <a:lnSpc>
                <a:spcPct val="150000"/>
              </a:lnSpc>
            </a:pPr>
            <a:endParaRPr lang="en-US" altLang="zh-CN" sz="2000" dirty="0">
              <a:hlinkClick r:id="rId4" action="ppaction://hlinkfile"/>
            </a:endParaRPr>
          </a:p>
          <a:p>
            <a:pPr>
              <a:lnSpc>
                <a:spcPct val="150000"/>
              </a:lnSpc>
            </a:pPr>
            <a:r>
              <a:rPr lang="en-US" altLang="zh-CN" sz="2000" dirty="0">
                <a:hlinkClick r:id="rId4" action="ppaction://hlinkfile"/>
              </a:rPr>
              <a:t>BUSIseg.html</a:t>
            </a:r>
            <a:endParaRPr lang="en-US" altLang="zh-CN" sz="2000" dirty="0"/>
          </a:p>
        </p:txBody>
      </p:sp>
      <p:sp>
        <p:nvSpPr>
          <p:cNvPr id="6" name="文本框 5">
            <a:extLst>
              <a:ext uri="{FF2B5EF4-FFF2-40B4-BE49-F238E27FC236}">
                <a16:creationId xmlns:a16="http://schemas.microsoft.com/office/drawing/2014/main" id="{2023898C-68DB-B792-7FCA-BEAAD184C3E9}"/>
              </a:ext>
            </a:extLst>
          </p:cNvPr>
          <p:cNvSpPr txBox="1"/>
          <p:nvPr/>
        </p:nvSpPr>
        <p:spPr>
          <a:xfrm>
            <a:off x="11434426" y="6374167"/>
            <a:ext cx="1077157" cy="369332"/>
          </a:xfrm>
          <a:prstGeom prst="rect">
            <a:avLst/>
          </a:prstGeom>
          <a:noFill/>
        </p:spPr>
        <p:txBody>
          <a:bodyPr wrap="square" rtlCol="0">
            <a:spAutoFit/>
          </a:bodyPr>
          <a:lstStyle/>
          <a:p>
            <a:r>
              <a:rPr lang="en-US" altLang="zh-CN" dirty="0"/>
              <a:t>11</a:t>
            </a:r>
            <a:endParaRPr lang="zh-CN" altLang="en-US" dirty="0"/>
          </a:p>
        </p:txBody>
      </p:sp>
    </p:spTree>
    <p:extLst>
      <p:ext uri="{BB962C8B-B14F-4D97-AF65-F5344CB8AC3E}">
        <p14:creationId xmlns:p14="http://schemas.microsoft.com/office/powerpoint/2010/main" val="225861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DA58BA-D018-4E70-957A-6E9205B6FF3D}"/>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Evaluation Metrics</a:t>
            </a:r>
            <a:endParaRPr lang="zh-CN" altLang="en-US" sz="4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7C161B7-3A7F-1A86-67A0-DE3A5AE7A384}"/>
              </a:ext>
            </a:extLst>
          </p:cNvPr>
          <p:cNvPicPr>
            <a:picLocks noChangeAspect="1"/>
          </p:cNvPicPr>
          <p:nvPr/>
        </p:nvPicPr>
        <p:blipFill>
          <a:blip r:embed="rId2"/>
          <a:stretch>
            <a:fillRect/>
          </a:stretch>
        </p:blipFill>
        <p:spPr>
          <a:xfrm>
            <a:off x="6024146" y="1498270"/>
            <a:ext cx="5555461" cy="4237087"/>
          </a:xfrm>
          <a:prstGeom prst="rect">
            <a:avLst/>
          </a:prstGeom>
        </p:spPr>
      </p:pic>
      <p:sp>
        <p:nvSpPr>
          <p:cNvPr id="6" name="文本框 5">
            <a:extLst>
              <a:ext uri="{FF2B5EF4-FFF2-40B4-BE49-F238E27FC236}">
                <a16:creationId xmlns:a16="http://schemas.microsoft.com/office/drawing/2014/main" id="{46EF1DF3-7B55-779A-7507-F241A66E9F95}"/>
              </a:ext>
            </a:extLst>
          </p:cNvPr>
          <p:cNvSpPr txBox="1"/>
          <p:nvPr/>
        </p:nvSpPr>
        <p:spPr>
          <a:xfrm>
            <a:off x="7127031" y="5865986"/>
            <a:ext cx="3349689" cy="369332"/>
          </a:xfrm>
          <a:prstGeom prst="rect">
            <a:avLst/>
          </a:prstGeom>
          <a:noFill/>
        </p:spPr>
        <p:txBody>
          <a:bodyPr wrap="square" rtlCol="0">
            <a:spAutoFit/>
          </a:bodyPr>
          <a:lstStyle/>
          <a:p>
            <a:pPr algn="ctr"/>
            <a:r>
              <a:rPr lang="en-US" altLang="zh-CN" dirty="0"/>
              <a:t>Confusion Matrix </a:t>
            </a:r>
            <a:endParaRPr lang="zh-CN" altLang="en-US" dirty="0"/>
          </a:p>
        </p:txBody>
      </p:sp>
      <p:pic>
        <p:nvPicPr>
          <p:cNvPr id="7" name="图片 6">
            <a:extLst>
              <a:ext uri="{FF2B5EF4-FFF2-40B4-BE49-F238E27FC236}">
                <a16:creationId xmlns:a16="http://schemas.microsoft.com/office/drawing/2014/main" id="{AA8124DA-80E9-D4DC-0A69-F6D8E84628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364" y="1652380"/>
            <a:ext cx="5328285" cy="586105"/>
          </a:xfrm>
          <a:prstGeom prst="rect">
            <a:avLst/>
          </a:prstGeom>
          <a:noFill/>
          <a:ln>
            <a:noFill/>
          </a:ln>
        </p:spPr>
      </p:pic>
      <p:pic>
        <p:nvPicPr>
          <p:cNvPr id="8" name="图片 7">
            <a:extLst>
              <a:ext uri="{FF2B5EF4-FFF2-40B4-BE49-F238E27FC236}">
                <a16:creationId xmlns:a16="http://schemas.microsoft.com/office/drawing/2014/main" id="{EA49A3B2-7C5D-10F7-B514-5D6495F4F1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365" y="2495751"/>
            <a:ext cx="5328285" cy="638810"/>
          </a:xfrm>
          <a:prstGeom prst="rect">
            <a:avLst/>
          </a:prstGeom>
          <a:noFill/>
          <a:ln>
            <a:noFill/>
          </a:ln>
        </p:spPr>
      </p:pic>
      <p:pic>
        <p:nvPicPr>
          <p:cNvPr id="9" name="图片 8">
            <a:extLst>
              <a:ext uri="{FF2B5EF4-FFF2-40B4-BE49-F238E27FC236}">
                <a16:creationId xmlns:a16="http://schemas.microsoft.com/office/drawing/2014/main" id="{FD4773CB-25A3-5904-B0FB-00F5726CFC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65" y="3223389"/>
            <a:ext cx="5328285" cy="586105"/>
          </a:xfrm>
          <a:prstGeom prst="rect">
            <a:avLst/>
          </a:prstGeom>
          <a:noFill/>
          <a:ln>
            <a:noFill/>
          </a:ln>
        </p:spPr>
      </p:pic>
      <p:pic>
        <p:nvPicPr>
          <p:cNvPr id="10" name="图片 9">
            <a:extLst>
              <a:ext uri="{FF2B5EF4-FFF2-40B4-BE49-F238E27FC236}">
                <a16:creationId xmlns:a16="http://schemas.microsoft.com/office/drawing/2014/main" id="{A2CFA7FA-B7AD-19F8-3764-F40CD79AB10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4365" y="3898322"/>
            <a:ext cx="5328285" cy="586105"/>
          </a:xfrm>
          <a:prstGeom prst="rect">
            <a:avLst/>
          </a:prstGeom>
          <a:noFill/>
          <a:ln>
            <a:noFill/>
          </a:ln>
        </p:spPr>
      </p:pic>
      <p:pic>
        <p:nvPicPr>
          <p:cNvPr id="11" name="图片 10">
            <a:extLst>
              <a:ext uri="{FF2B5EF4-FFF2-40B4-BE49-F238E27FC236}">
                <a16:creationId xmlns:a16="http://schemas.microsoft.com/office/drawing/2014/main" id="{E05D10A6-7F56-5D98-8692-68580AE9AA0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4365" y="4619515"/>
            <a:ext cx="5328285" cy="586105"/>
          </a:xfrm>
          <a:prstGeom prst="rect">
            <a:avLst/>
          </a:prstGeom>
          <a:noFill/>
          <a:ln>
            <a:noFill/>
          </a:ln>
        </p:spPr>
      </p:pic>
      <p:sp>
        <p:nvSpPr>
          <p:cNvPr id="12" name="文本框 11">
            <a:extLst>
              <a:ext uri="{FF2B5EF4-FFF2-40B4-BE49-F238E27FC236}">
                <a16:creationId xmlns:a16="http://schemas.microsoft.com/office/drawing/2014/main" id="{87189DA8-967A-B6DB-FD0A-B46A242C7321}"/>
              </a:ext>
            </a:extLst>
          </p:cNvPr>
          <p:cNvSpPr txBox="1"/>
          <p:nvPr/>
        </p:nvSpPr>
        <p:spPr>
          <a:xfrm>
            <a:off x="11434426" y="6374167"/>
            <a:ext cx="1077157" cy="369332"/>
          </a:xfrm>
          <a:prstGeom prst="rect">
            <a:avLst/>
          </a:prstGeom>
          <a:noFill/>
        </p:spPr>
        <p:txBody>
          <a:bodyPr wrap="square" rtlCol="0">
            <a:spAutoFit/>
          </a:bodyPr>
          <a:lstStyle/>
          <a:p>
            <a:r>
              <a:rPr lang="en-US" altLang="zh-CN" dirty="0"/>
              <a:t>12</a:t>
            </a:r>
            <a:endParaRPr lang="zh-CN" altLang="en-US" dirty="0"/>
          </a:p>
        </p:txBody>
      </p:sp>
    </p:spTree>
    <p:extLst>
      <p:ext uri="{BB962C8B-B14F-4D97-AF65-F5344CB8AC3E}">
        <p14:creationId xmlns:p14="http://schemas.microsoft.com/office/powerpoint/2010/main" val="933657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3088385-22BB-4836-A97B-83DE19D01FC0}"/>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FID Score</a:t>
            </a:r>
            <a:endParaRPr lang="zh-CN" altLang="en-US" sz="4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BD2C34B-8834-6862-FCD9-115D6B0DFF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9835"/>
          <a:stretch/>
        </p:blipFill>
        <p:spPr bwMode="auto">
          <a:xfrm>
            <a:off x="332179" y="1852805"/>
            <a:ext cx="11527639" cy="937047"/>
          </a:xfrm>
          <a:prstGeom prst="rect">
            <a:avLst/>
          </a:prstGeom>
          <a:noFill/>
          <a:ln>
            <a:noFill/>
          </a:ln>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EBBD525-7A91-0E66-1EE7-D710A1D9ED01}"/>
                  </a:ext>
                </a:extLst>
              </p:cNvPr>
              <p:cNvSpPr txBox="1"/>
              <p:nvPr/>
            </p:nvSpPr>
            <p:spPr>
              <a:xfrm>
                <a:off x="1031810" y="2883130"/>
                <a:ext cx="10128379" cy="2468368"/>
              </a:xfrm>
              <a:prstGeom prst="rect">
                <a:avLst/>
              </a:prstGeom>
              <a:noFill/>
            </p:spPr>
            <p:txBody>
              <a:bodyPr wrap="square">
                <a:spAutoFit/>
              </a:bodyPr>
              <a:lstStyle/>
              <a:p>
                <a:pPr algn="just">
                  <a:lnSpc>
                    <a:spcPct val="20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In the formula, </a:t>
                </a:r>
                <a14:m>
                  <m:oMath xmlns:m="http://schemas.openxmlformats.org/officeDocument/2006/math">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means the norm of matrix X, m represents the mean of real images, C stands for the covariance of real images. While the m and C with subscript w mean for synthesized images. Tr means the trace of a matrix. From the formula, it is obvious that the smaller the FID score is, the higher image quality and diversity will be.</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2EBBD525-7A91-0E66-1EE7-D710A1D9ED01}"/>
                  </a:ext>
                </a:extLst>
              </p:cNvPr>
              <p:cNvSpPr txBox="1">
                <a:spLocks noRot="1" noChangeAspect="1" noMove="1" noResize="1" noEditPoints="1" noAdjustHandles="1" noChangeArrowheads="1" noChangeShapeType="1" noTextEdit="1"/>
              </p:cNvSpPr>
              <p:nvPr/>
            </p:nvSpPr>
            <p:spPr>
              <a:xfrm>
                <a:off x="1031810" y="2883130"/>
                <a:ext cx="10128379" cy="2468368"/>
              </a:xfrm>
              <a:prstGeom prst="rect">
                <a:avLst/>
              </a:prstGeom>
              <a:blipFill>
                <a:blip r:embed="rId3"/>
                <a:stretch>
                  <a:fillRect l="-602" r="-602" b="-345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B3DDAA4-8C64-12B5-00D5-9ED07FD02974}"/>
              </a:ext>
            </a:extLst>
          </p:cNvPr>
          <p:cNvSpPr txBox="1"/>
          <p:nvPr/>
        </p:nvSpPr>
        <p:spPr>
          <a:xfrm>
            <a:off x="11434426" y="6374167"/>
            <a:ext cx="1077157" cy="369332"/>
          </a:xfrm>
          <a:prstGeom prst="rect">
            <a:avLst/>
          </a:prstGeom>
          <a:noFill/>
        </p:spPr>
        <p:txBody>
          <a:bodyPr wrap="square" rtlCol="0">
            <a:spAutoFit/>
          </a:bodyPr>
          <a:lstStyle/>
          <a:p>
            <a:r>
              <a:rPr lang="en-US" altLang="zh-CN" dirty="0"/>
              <a:t>13</a:t>
            </a:r>
            <a:endParaRPr lang="zh-CN" altLang="en-US" dirty="0"/>
          </a:p>
        </p:txBody>
      </p:sp>
    </p:spTree>
    <p:extLst>
      <p:ext uri="{BB962C8B-B14F-4D97-AF65-F5344CB8AC3E}">
        <p14:creationId xmlns:p14="http://schemas.microsoft.com/office/powerpoint/2010/main" val="848848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CDCF12A-6402-4C7B-93B4-A09CC91A547A}"/>
              </a:ext>
            </a:extLst>
          </p:cNvPr>
          <p:cNvSpPr txBox="1"/>
          <p:nvPr/>
        </p:nvSpPr>
        <p:spPr>
          <a:xfrm>
            <a:off x="497634" y="665519"/>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Experiment Procedures</a:t>
            </a:r>
            <a:endParaRPr lang="zh-CN" altLang="en-US" sz="4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AA4159C-649C-CD26-365C-F2E7B0CE8417}"/>
              </a:ext>
            </a:extLst>
          </p:cNvPr>
          <p:cNvSpPr txBox="1"/>
          <p:nvPr/>
        </p:nvSpPr>
        <p:spPr>
          <a:xfrm>
            <a:off x="497634" y="1373405"/>
            <a:ext cx="5884505" cy="4922951"/>
          </a:xfrm>
          <a:prstGeom prst="rect">
            <a:avLst/>
          </a:prstGeom>
          <a:noFill/>
        </p:spPr>
        <p:txBody>
          <a:bodyPr wrap="square" rtlCol="0">
            <a:spAutoFit/>
          </a:bodyPr>
          <a:lstStyle/>
          <a:p>
            <a:pPr marL="342900" indent="-342900">
              <a:lnSpc>
                <a:spcPct val="200000"/>
              </a:lnSpc>
              <a:buAutoNum type="arabicPeriod"/>
            </a:pPr>
            <a:r>
              <a:rPr lang="en-US" altLang="zh-CN" sz="2000" dirty="0">
                <a:latin typeface="Times New Roman" panose="02020603050405020304" pitchFamily="18" charset="0"/>
                <a:ea typeface="宋体" panose="02010600030101010101" pitchFamily="2" charset="-122"/>
              </a:rPr>
              <a:t>U</a:t>
            </a:r>
            <a:r>
              <a:rPr lang="en-US" altLang="zh-CN" sz="2000" dirty="0">
                <a:effectLst/>
                <a:latin typeface="Times New Roman" panose="02020603050405020304" pitchFamily="18" charset="0"/>
                <a:ea typeface="宋体" panose="02010600030101010101" pitchFamily="2" charset="-122"/>
              </a:rPr>
              <a:t>se geometric transformation augmentation techniques to generate  synthesized masks.</a:t>
            </a:r>
          </a:p>
          <a:p>
            <a:pPr marL="342900" indent="-342900">
              <a:lnSpc>
                <a:spcPct val="200000"/>
              </a:lnSpc>
              <a:buAutoNum type="arabicPeriod"/>
            </a:pPr>
            <a:r>
              <a:rPr lang="en-US" altLang="zh-CN" sz="2000" dirty="0">
                <a:effectLst/>
                <a:latin typeface="Times New Roman" panose="02020603050405020304" pitchFamily="18" charset="0"/>
                <a:ea typeface="宋体" panose="02010600030101010101" pitchFamily="2" charset="-122"/>
              </a:rPr>
              <a:t> Use the Pix2PixHD model to generate synthesized images and evaluate the performance of results by FID score</a:t>
            </a:r>
            <a:r>
              <a:rPr lang="en-US" altLang="zh-CN" sz="2000" dirty="0">
                <a:latin typeface="Times New Roman" panose="02020603050405020304" pitchFamily="18" charset="0"/>
                <a:ea typeface="宋体" panose="02010600030101010101" pitchFamily="2" charset="-122"/>
              </a:rPr>
              <a:t>.</a:t>
            </a:r>
          </a:p>
          <a:p>
            <a:pPr marL="342900" indent="-342900">
              <a:lnSpc>
                <a:spcPct val="200000"/>
              </a:lnSpc>
              <a:buAutoNum type="arabicPeriod"/>
            </a:pPr>
            <a:r>
              <a:rPr lang="en-US" altLang="zh-CN" sz="2000" dirty="0">
                <a:latin typeface="Times New Roman" panose="02020603050405020304" pitchFamily="18" charset="0"/>
                <a:ea typeface="宋体" panose="02010600030101010101" pitchFamily="2" charset="-122"/>
              </a:rPr>
              <a:t>C</a:t>
            </a:r>
            <a:r>
              <a:rPr lang="en-US" altLang="zh-CN" sz="2000" dirty="0">
                <a:effectLst/>
                <a:latin typeface="Times New Roman" panose="02020603050405020304" pitchFamily="18" charset="0"/>
                <a:ea typeface="宋体" panose="02010600030101010101" pitchFamily="2" charset="-122"/>
              </a:rPr>
              <a:t>ombine the real dataset and synthesized dataset and then use the Unet to train the combined dataset and test its performance using evaluation metrics</a:t>
            </a:r>
          </a:p>
        </p:txBody>
      </p:sp>
      <p:pic>
        <p:nvPicPr>
          <p:cNvPr id="6" name="图片 5">
            <a:extLst>
              <a:ext uri="{FF2B5EF4-FFF2-40B4-BE49-F238E27FC236}">
                <a16:creationId xmlns:a16="http://schemas.microsoft.com/office/drawing/2014/main" id="{9FEFF2A7-D901-8A4B-EE98-0AADA6CD45C9}"/>
              </a:ext>
            </a:extLst>
          </p:cNvPr>
          <p:cNvPicPr>
            <a:picLocks noChangeAspect="1"/>
          </p:cNvPicPr>
          <p:nvPr/>
        </p:nvPicPr>
        <p:blipFill rotWithShape="1">
          <a:blip r:embed="rId2"/>
          <a:srcRect l="13430" r="13379" b="14286"/>
          <a:stretch/>
        </p:blipFill>
        <p:spPr>
          <a:xfrm>
            <a:off x="6977849" y="784947"/>
            <a:ext cx="5095782" cy="6099866"/>
          </a:xfrm>
          <a:prstGeom prst="rect">
            <a:avLst/>
          </a:prstGeom>
        </p:spPr>
      </p:pic>
      <p:sp>
        <p:nvSpPr>
          <p:cNvPr id="5" name="文本框 4">
            <a:extLst>
              <a:ext uri="{FF2B5EF4-FFF2-40B4-BE49-F238E27FC236}">
                <a16:creationId xmlns:a16="http://schemas.microsoft.com/office/drawing/2014/main" id="{E6497BD4-74EC-220C-4BD0-DC842CCC5C93}"/>
              </a:ext>
            </a:extLst>
          </p:cNvPr>
          <p:cNvSpPr txBox="1"/>
          <p:nvPr/>
        </p:nvSpPr>
        <p:spPr>
          <a:xfrm>
            <a:off x="11434426" y="6374167"/>
            <a:ext cx="1077157" cy="369332"/>
          </a:xfrm>
          <a:prstGeom prst="rect">
            <a:avLst/>
          </a:prstGeom>
          <a:noFill/>
        </p:spPr>
        <p:txBody>
          <a:bodyPr wrap="square" rtlCol="0">
            <a:spAutoFit/>
          </a:bodyPr>
          <a:lstStyle/>
          <a:p>
            <a:r>
              <a:rPr lang="en-US" altLang="zh-CN" dirty="0"/>
              <a:t>14</a:t>
            </a:r>
            <a:endParaRPr lang="zh-CN" altLang="en-US" dirty="0"/>
          </a:p>
        </p:txBody>
      </p:sp>
    </p:spTree>
    <p:extLst>
      <p:ext uri="{BB962C8B-B14F-4D97-AF65-F5344CB8AC3E}">
        <p14:creationId xmlns:p14="http://schemas.microsoft.com/office/powerpoint/2010/main" val="31451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5B07ABE-D6AE-45E1-AD40-721FBC390858}"/>
              </a:ext>
            </a:extLst>
          </p:cNvPr>
          <p:cNvCxnSpPr>
            <a:cxnSpLocks/>
          </p:cNvCxnSpPr>
          <p:nvPr/>
        </p:nvCxnSpPr>
        <p:spPr>
          <a:xfrm>
            <a:off x="3062795" y="1524461"/>
            <a:ext cx="0" cy="3809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460375A-7F52-450F-A457-8E5E73EB56B6}"/>
              </a:ext>
            </a:extLst>
          </p:cNvPr>
          <p:cNvSpPr txBox="1"/>
          <p:nvPr/>
        </p:nvSpPr>
        <p:spPr>
          <a:xfrm>
            <a:off x="757574" y="2966291"/>
            <a:ext cx="1997475" cy="584775"/>
          </a:xfrm>
          <a:prstGeom prst="rect">
            <a:avLst/>
          </a:prstGeom>
          <a:noFill/>
        </p:spPr>
        <p:txBody>
          <a:bodyPr wrap="square" rtlCol="0">
            <a:spAutoFit/>
          </a:bodyPr>
          <a:lstStyle/>
          <a:p>
            <a:r>
              <a:rPr lang="en-US" altLang="zh-CN" sz="3200" i="1" dirty="0"/>
              <a:t>CONTENTS</a:t>
            </a:r>
            <a:r>
              <a:rPr lang="en-US" altLang="zh-CN" sz="3200" dirty="0"/>
              <a:t> </a:t>
            </a:r>
            <a:endParaRPr lang="zh-CN" altLang="en-US" sz="3200" dirty="0"/>
          </a:p>
        </p:txBody>
      </p:sp>
      <p:sp>
        <p:nvSpPr>
          <p:cNvPr id="9" name="文本框 8">
            <a:extLst>
              <a:ext uri="{FF2B5EF4-FFF2-40B4-BE49-F238E27FC236}">
                <a16:creationId xmlns:a16="http://schemas.microsoft.com/office/drawing/2014/main" id="{F81A38A7-89B6-4CDE-B424-48E088C931C5}"/>
              </a:ext>
            </a:extLst>
          </p:cNvPr>
          <p:cNvSpPr txBox="1"/>
          <p:nvPr/>
        </p:nvSpPr>
        <p:spPr>
          <a:xfrm>
            <a:off x="4030461" y="1519740"/>
            <a:ext cx="7403965" cy="4062651"/>
          </a:xfrm>
          <a:prstGeom prst="rect">
            <a:avLst/>
          </a:prstGeom>
          <a:noFill/>
        </p:spPr>
        <p:txBody>
          <a:bodyPr wrap="square" rtlCol="0">
            <a:spAutoFit/>
          </a:bodyPr>
          <a:lstStyle/>
          <a:p>
            <a:pPr marL="342900" indent="-342900">
              <a:lnSpc>
                <a:spcPct val="200000"/>
              </a:lnSpc>
              <a:buAutoNum type="arabicPeriod"/>
            </a:pPr>
            <a:r>
              <a:rPr lang="en-US" altLang="zh-CN" sz="2400" dirty="0"/>
              <a:t>Introduction</a:t>
            </a:r>
          </a:p>
          <a:p>
            <a:pPr marL="342900" indent="-342900">
              <a:lnSpc>
                <a:spcPct val="200000"/>
              </a:lnSpc>
              <a:buAutoNum type="arabicPeriod"/>
            </a:pPr>
            <a:r>
              <a:rPr lang="en-US" altLang="zh-CN" sz="2400" dirty="0"/>
              <a:t>Literature Review</a:t>
            </a:r>
          </a:p>
          <a:p>
            <a:pPr marL="342900" indent="-342900">
              <a:lnSpc>
                <a:spcPct val="200000"/>
              </a:lnSpc>
              <a:buAutoNum type="arabicPeriod"/>
            </a:pPr>
            <a:r>
              <a:rPr lang="en-US" altLang="zh-CN" sz="2400" dirty="0"/>
              <a:t>Experiments</a:t>
            </a:r>
          </a:p>
          <a:p>
            <a:pPr marL="342900" indent="-342900">
              <a:lnSpc>
                <a:spcPct val="200000"/>
              </a:lnSpc>
              <a:buAutoNum type="arabicPeriod"/>
            </a:pPr>
            <a:r>
              <a:rPr lang="en-US" altLang="zh-CN" sz="2400" dirty="0">
                <a:solidFill>
                  <a:srgbClr val="FF0000"/>
                </a:solidFill>
              </a:rPr>
              <a:t>Results and Discussion</a:t>
            </a:r>
          </a:p>
          <a:p>
            <a:pPr marL="342900" indent="-342900">
              <a:lnSpc>
                <a:spcPct val="200000"/>
              </a:lnSpc>
              <a:buAutoNum type="arabicPeriod"/>
            </a:pPr>
            <a:r>
              <a:rPr lang="en-US" altLang="zh-CN" sz="2400" dirty="0"/>
              <a:t>Future Recommendations</a:t>
            </a:r>
          </a:p>
          <a:p>
            <a:pPr marL="342900" indent="-342900">
              <a:buAutoNum type="arabicPeriod"/>
            </a:pPr>
            <a:endParaRPr lang="zh-CN" altLang="en-US" dirty="0"/>
          </a:p>
        </p:txBody>
      </p:sp>
      <p:sp>
        <p:nvSpPr>
          <p:cNvPr id="6" name="文本框 5">
            <a:extLst>
              <a:ext uri="{FF2B5EF4-FFF2-40B4-BE49-F238E27FC236}">
                <a16:creationId xmlns:a16="http://schemas.microsoft.com/office/drawing/2014/main" id="{9DFDF011-AD3C-2D95-D2D3-6B8C686E5A65}"/>
              </a:ext>
            </a:extLst>
          </p:cNvPr>
          <p:cNvSpPr txBox="1"/>
          <p:nvPr/>
        </p:nvSpPr>
        <p:spPr>
          <a:xfrm>
            <a:off x="11434426" y="6374167"/>
            <a:ext cx="1077157" cy="369332"/>
          </a:xfrm>
          <a:prstGeom prst="rect">
            <a:avLst/>
          </a:prstGeom>
          <a:noFill/>
        </p:spPr>
        <p:txBody>
          <a:bodyPr wrap="square" rtlCol="0">
            <a:spAutoFit/>
          </a:bodyPr>
          <a:lstStyle/>
          <a:p>
            <a:r>
              <a:rPr lang="en-US" altLang="zh-CN" dirty="0"/>
              <a:t>15</a:t>
            </a:r>
            <a:endParaRPr lang="zh-CN" altLang="en-US" dirty="0"/>
          </a:p>
        </p:txBody>
      </p:sp>
    </p:spTree>
    <p:extLst>
      <p:ext uri="{BB962C8B-B14F-4D97-AF65-F5344CB8AC3E}">
        <p14:creationId xmlns:p14="http://schemas.microsoft.com/office/powerpoint/2010/main" val="19390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48513C1-36F7-484E-BB63-81AB7A825790}"/>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Pix2PixHD Generation</a:t>
            </a:r>
            <a:endParaRPr lang="zh-CN" altLang="en-US" sz="4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D6D0BC8-F0C8-0772-58BC-4CE53D0B15E8}"/>
              </a:ext>
            </a:extLst>
          </p:cNvPr>
          <p:cNvPicPr>
            <a:picLocks noChangeAspect="1"/>
          </p:cNvPicPr>
          <p:nvPr/>
        </p:nvPicPr>
        <p:blipFill>
          <a:blip r:embed="rId2"/>
          <a:stretch>
            <a:fillRect/>
          </a:stretch>
        </p:blipFill>
        <p:spPr>
          <a:xfrm>
            <a:off x="2062127" y="1965185"/>
            <a:ext cx="7828321" cy="2951911"/>
          </a:xfrm>
          <a:prstGeom prst="rect">
            <a:avLst/>
          </a:prstGeom>
        </p:spPr>
      </p:pic>
      <p:sp>
        <p:nvSpPr>
          <p:cNvPr id="5" name="文本框 4">
            <a:extLst>
              <a:ext uri="{FF2B5EF4-FFF2-40B4-BE49-F238E27FC236}">
                <a16:creationId xmlns:a16="http://schemas.microsoft.com/office/drawing/2014/main" id="{637F0621-99B2-16FD-D8B8-9343D916D1E1}"/>
              </a:ext>
            </a:extLst>
          </p:cNvPr>
          <p:cNvSpPr txBox="1"/>
          <p:nvPr/>
        </p:nvSpPr>
        <p:spPr>
          <a:xfrm>
            <a:off x="2405744" y="4455367"/>
            <a:ext cx="6803570" cy="567271"/>
          </a:xfrm>
          <a:prstGeom prst="rect">
            <a:avLst/>
          </a:prstGeom>
          <a:noFill/>
        </p:spPr>
        <p:txBody>
          <a:bodyPr wrap="square">
            <a:spAutoFit/>
          </a:bodyPr>
          <a:lstStyle/>
          <a:p>
            <a:pPr algn="ctr">
              <a:lnSpc>
                <a:spcPct val="200000"/>
              </a:lnSpc>
            </a:pPr>
            <a:r>
              <a:rPr lang="en-US" altLang="zh-CN" i="1" kern="100" dirty="0">
                <a:effectLst/>
                <a:latin typeface="Times New Roman" panose="02020603050405020304" pitchFamily="18" charset="0"/>
                <a:ea typeface="黑体" panose="02010609060101010101" pitchFamily="49" charset="-122"/>
                <a:cs typeface="Times New Roman" panose="02020603050405020304" pitchFamily="18" charset="0"/>
              </a:rPr>
              <a:t>Best epoch and FID score of three conditions</a:t>
            </a:r>
            <a:endParaRPr lang="zh-CN" altLang="zh-CN" kern="100" dirty="0">
              <a:effectLst/>
              <a:latin typeface="Calibri Light" panose="020F0302020204030204" pitchFamily="34"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CB273868-8B4B-A9FD-451C-B6AE0066BCF9}"/>
              </a:ext>
            </a:extLst>
          </p:cNvPr>
          <p:cNvSpPr txBox="1"/>
          <p:nvPr/>
        </p:nvSpPr>
        <p:spPr>
          <a:xfrm>
            <a:off x="11434426" y="6374167"/>
            <a:ext cx="1077157" cy="369332"/>
          </a:xfrm>
          <a:prstGeom prst="rect">
            <a:avLst/>
          </a:prstGeom>
          <a:noFill/>
        </p:spPr>
        <p:txBody>
          <a:bodyPr wrap="square" rtlCol="0">
            <a:spAutoFit/>
          </a:bodyPr>
          <a:lstStyle/>
          <a:p>
            <a:r>
              <a:rPr lang="en-US" altLang="zh-CN" dirty="0"/>
              <a:t>16</a:t>
            </a:r>
            <a:endParaRPr lang="zh-CN" altLang="en-US" dirty="0"/>
          </a:p>
        </p:txBody>
      </p:sp>
    </p:spTree>
    <p:extLst>
      <p:ext uri="{BB962C8B-B14F-4D97-AF65-F5344CB8AC3E}">
        <p14:creationId xmlns:p14="http://schemas.microsoft.com/office/powerpoint/2010/main" val="1045224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E4659A9-F6FD-446F-BE8D-859B6FBCBD38}"/>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Unet Segmentation</a:t>
            </a:r>
            <a:endParaRPr lang="zh-CN" altLang="en-US" sz="4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712A856-24FE-155C-4EAD-994B2CBC184C}"/>
              </a:ext>
            </a:extLst>
          </p:cNvPr>
          <p:cNvPicPr>
            <a:picLocks noChangeAspect="1"/>
          </p:cNvPicPr>
          <p:nvPr/>
        </p:nvPicPr>
        <p:blipFill>
          <a:blip r:embed="rId2"/>
          <a:stretch>
            <a:fillRect/>
          </a:stretch>
        </p:blipFill>
        <p:spPr>
          <a:xfrm>
            <a:off x="1044080" y="2234355"/>
            <a:ext cx="5152395" cy="2951239"/>
          </a:xfrm>
          <a:prstGeom prst="rect">
            <a:avLst/>
          </a:prstGeom>
        </p:spPr>
      </p:pic>
      <p:sp>
        <p:nvSpPr>
          <p:cNvPr id="6" name="文本框 5">
            <a:extLst>
              <a:ext uri="{FF2B5EF4-FFF2-40B4-BE49-F238E27FC236}">
                <a16:creationId xmlns:a16="http://schemas.microsoft.com/office/drawing/2014/main" id="{39AE2450-129D-A205-99B2-69403A671D30}"/>
              </a:ext>
            </a:extLst>
          </p:cNvPr>
          <p:cNvSpPr txBox="1"/>
          <p:nvPr/>
        </p:nvSpPr>
        <p:spPr>
          <a:xfrm>
            <a:off x="760446" y="4746526"/>
            <a:ext cx="5719665" cy="461729"/>
          </a:xfrm>
          <a:prstGeom prst="rect">
            <a:avLst/>
          </a:prstGeom>
          <a:noFill/>
        </p:spPr>
        <p:txBody>
          <a:bodyPr wrap="square">
            <a:spAutoFit/>
          </a:bodyPr>
          <a:lstStyle/>
          <a:p>
            <a:pPr algn="ctr">
              <a:lnSpc>
                <a:spcPct val="200000"/>
              </a:lnSpc>
            </a:pPr>
            <a:r>
              <a:rPr lang="en-US" altLang="zh-CN" sz="1400" i="1" kern="100" dirty="0">
                <a:effectLst/>
                <a:latin typeface="Times New Roman" panose="02020603050405020304" pitchFamily="18" charset="0"/>
                <a:ea typeface="黑体" panose="02010609060101010101" pitchFamily="49" charset="-122"/>
                <a:cs typeface="Times New Roman" panose="02020603050405020304" pitchFamily="18" charset="0"/>
              </a:rPr>
              <a:t>BUSI’s best segmentation results in different augmentations</a:t>
            </a:r>
            <a:endParaRPr lang="zh-CN" altLang="zh-CN" sz="1400" kern="100" dirty="0">
              <a:effectLst/>
              <a:latin typeface="Calibri Light" panose="020F0302020204030204" pitchFamily="34" charset="0"/>
              <a:ea typeface="黑体" panose="02010609060101010101" pitchFamily="49" charset="-122"/>
              <a:cs typeface="Times New Roman" panose="02020603050405020304" pitchFamily="18" charset="0"/>
            </a:endParaRPr>
          </a:p>
        </p:txBody>
      </p:sp>
      <p:pic>
        <p:nvPicPr>
          <p:cNvPr id="10" name="图片 9">
            <a:extLst>
              <a:ext uri="{FF2B5EF4-FFF2-40B4-BE49-F238E27FC236}">
                <a16:creationId xmlns:a16="http://schemas.microsoft.com/office/drawing/2014/main" id="{1727BAAC-5FD9-7A58-5281-975F17518748}"/>
              </a:ext>
            </a:extLst>
          </p:cNvPr>
          <p:cNvPicPr>
            <a:picLocks noChangeAspect="1"/>
          </p:cNvPicPr>
          <p:nvPr/>
        </p:nvPicPr>
        <p:blipFill rotWithShape="1">
          <a:blip r:embed="rId3"/>
          <a:srcRect b="9949"/>
          <a:stretch/>
        </p:blipFill>
        <p:spPr>
          <a:xfrm>
            <a:off x="6559405" y="1649745"/>
            <a:ext cx="4950246" cy="3558510"/>
          </a:xfrm>
          <a:prstGeom prst="rect">
            <a:avLst/>
          </a:prstGeom>
        </p:spPr>
      </p:pic>
      <p:sp>
        <p:nvSpPr>
          <p:cNvPr id="14" name="文本框 13">
            <a:extLst>
              <a:ext uri="{FF2B5EF4-FFF2-40B4-BE49-F238E27FC236}">
                <a16:creationId xmlns:a16="http://schemas.microsoft.com/office/drawing/2014/main" id="{16F4E027-1DEE-36B6-05B3-4B515DCE6D72}"/>
              </a:ext>
            </a:extLst>
          </p:cNvPr>
          <p:cNvSpPr txBox="1"/>
          <p:nvPr/>
        </p:nvSpPr>
        <p:spPr>
          <a:xfrm>
            <a:off x="5960092" y="5208255"/>
            <a:ext cx="6148872" cy="457626"/>
          </a:xfrm>
          <a:prstGeom prst="rect">
            <a:avLst/>
          </a:prstGeom>
          <a:noFill/>
        </p:spPr>
        <p:txBody>
          <a:bodyPr wrap="square">
            <a:spAutoFit/>
          </a:bodyPr>
          <a:lstStyle/>
          <a:p>
            <a:pPr algn="ctr">
              <a:lnSpc>
                <a:spcPct val="200000"/>
              </a:lnSpc>
            </a:pPr>
            <a:r>
              <a:rPr lang="en-US" altLang="zh-CN" sz="1400" i="1" kern="100" dirty="0">
                <a:latin typeface="Times New Roman" panose="02020603050405020304" pitchFamily="18" charset="0"/>
                <a:ea typeface="宋体" panose="02010600030101010101" pitchFamily="2" charset="-122"/>
              </a:rPr>
              <a:t>S</a:t>
            </a:r>
            <a:r>
              <a:rPr lang="en-US" altLang="zh-CN" sz="1400" i="1" kern="100" dirty="0">
                <a:effectLst/>
                <a:latin typeface="Times New Roman" panose="02020603050405020304" pitchFamily="18" charset="0"/>
                <a:ea typeface="宋体" panose="02010600030101010101" pitchFamily="2" charset="-122"/>
              </a:rPr>
              <a:t>egmentation results on different Pix2PixHD conditions</a:t>
            </a:r>
            <a:endParaRPr lang="zh-CN" altLang="zh-CN" sz="1400" kern="100" dirty="0">
              <a:effectLst/>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7877DB9D-D049-5E8E-4738-AF7E4446FE25}"/>
              </a:ext>
            </a:extLst>
          </p:cNvPr>
          <p:cNvSpPr txBox="1"/>
          <p:nvPr/>
        </p:nvSpPr>
        <p:spPr>
          <a:xfrm>
            <a:off x="11434426" y="6374167"/>
            <a:ext cx="1077157" cy="369332"/>
          </a:xfrm>
          <a:prstGeom prst="rect">
            <a:avLst/>
          </a:prstGeom>
          <a:noFill/>
        </p:spPr>
        <p:txBody>
          <a:bodyPr wrap="square" rtlCol="0">
            <a:spAutoFit/>
          </a:bodyPr>
          <a:lstStyle/>
          <a:p>
            <a:r>
              <a:rPr lang="en-US" altLang="zh-CN" dirty="0"/>
              <a:t>17</a:t>
            </a:r>
            <a:endParaRPr lang="zh-CN" altLang="en-US" dirty="0"/>
          </a:p>
        </p:txBody>
      </p:sp>
    </p:spTree>
    <p:extLst>
      <p:ext uri="{BB962C8B-B14F-4D97-AF65-F5344CB8AC3E}">
        <p14:creationId xmlns:p14="http://schemas.microsoft.com/office/powerpoint/2010/main" val="246642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343A7C64-EBA5-278B-0824-C23D8E5B7D1F}"/>
              </a:ext>
            </a:extLst>
          </p:cNvPr>
          <p:cNvSpPr txBox="1"/>
          <p:nvPr/>
        </p:nvSpPr>
        <p:spPr>
          <a:xfrm>
            <a:off x="286917" y="695964"/>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Discussion</a:t>
            </a:r>
            <a:endParaRPr lang="zh-CN" altLang="en-US" sz="40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BB055BD-D6A3-3F0E-32C3-AB01A79DF8F5}"/>
              </a:ext>
            </a:extLst>
          </p:cNvPr>
          <p:cNvSpPr txBox="1"/>
          <p:nvPr/>
        </p:nvSpPr>
        <p:spPr>
          <a:xfrm>
            <a:off x="270587" y="1458346"/>
            <a:ext cx="6076923" cy="16879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ea typeface="宋体" panose="02010600030101010101" pitchFamily="2" charset="-122"/>
              </a:rPr>
              <a:t>Both data augmentation methods work</a:t>
            </a: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ea typeface="宋体" panose="02010600030101010101" pitchFamily="2" charset="-122"/>
              </a:rPr>
              <a:t>Lower FID score, higher performance, but nonlinear.</a:t>
            </a:r>
          </a:p>
        </p:txBody>
      </p:sp>
      <p:sp>
        <p:nvSpPr>
          <p:cNvPr id="7" name="文本框 6">
            <a:extLst>
              <a:ext uri="{FF2B5EF4-FFF2-40B4-BE49-F238E27FC236}">
                <a16:creationId xmlns:a16="http://schemas.microsoft.com/office/drawing/2014/main" id="{582FB7EF-45CE-E089-B513-05BE10AF087A}"/>
              </a:ext>
            </a:extLst>
          </p:cNvPr>
          <p:cNvSpPr txBox="1"/>
          <p:nvPr/>
        </p:nvSpPr>
        <p:spPr>
          <a:xfrm>
            <a:off x="286917" y="3262361"/>
            <a:ext cx="3079102"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Limitations</a:t>
            </a:r>
            <a:endParaRPr lang="zh-CN" altLang="en-US" sz="32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A3B8133-3800-7B5D-A47F-2832B1D3CECA}"/>
              </a:ext>
            </a:extLst>
          </p:cNvPr>
          <p:cNvSpPr txBox="1"/>
          <p:nvPr/>
        </p:nvSpPr>
        <p:spPr>
          <a:xfrm>
            <a:off x="286918" y="3882683"/>
            <a:ext cx="5983254" cy="3139321"/>
          </a:xfrm>
          <a:prstGeom prst="rect">
            <a:avLst/>
          </a:prstGeom>
          <a:noFill/>
        </p:spPr>
        <p:txBody>
          <a:bodyPr wrap="square" rtlCol="0">
            <a:spAutoFit/>
          </a:bodyPr>
          <a:lstStyle/>
          <a:p>
            <a:pPr marL="342900" indent="-342900">
              <a:lnSpc>
                <a:spcPct val="150000"/>
              </a:lnSpc>
              <a:buFont typeface="+mj-lt"/>
              <a:buAutoNum type="arabicPeriod"/>
            </a:pPr>
            <a:r>
              <a:rPr lang="en-US" altLang="zh-CN" sz="2400" dirty="0">
                <a:latin typeface="Times New Roman" panose="02020603050405020304" pitchFamily="18" charset="0"/>
                <a:ea typeface="宋体" panose="02010600030101010101" pitchFamily="2" charset="-122"/>
              </a:rPr>
              <a:t>Without testing </a:t>
            </a:r>
            <a:r>
              <a:rPr lang="en-US" altLang="zh-CN" sz="2400" dirty="0">
                <a:effectLst/>
                <a:latin typeface="Times New Roman" panose="02020603050405020304" pitchFamily="18" charset="0"/>
                <a:ea typeface="宋体" panose="02010600030101010101" pitchFamily="2" charset="-122"/>
              </a:rPr>
              <a:t>its generalization ability</a:t>
            </a:r>
          </a:p>
          <a:p>
            <a:pPr marL="342900" indent="-342900">
              <a:lnSpc>
                <a:spcPct val="150000"/>
              </a:lnSpc>
              <a:buFont typeface="+mj-lt"/>
              <a:buAutoNum type="arabicPeriod"/>
            </a:pPr>
            <a:r>
              <a:rPr lang="en-US" altLang="zh-CN" sz="2400" dirty="0">
                <a:latin typeface="Times New Roman" panose="02020603050405020304" pitchFamily="18" charset="0"/>
                <a:ea typeface="宋体" panose="02010600030101010101" pitchFamily="2" charset="-122"/>
              </a:rPr>
              <a:t>C</a:t>
            </a:r>
            <a:r>
              <a:rPr lang="en-US" altLang="zh-CN" sz="2400" dirty="0">
                <a:effectLst/>
                <a:latin typeface="Times New Roman" panose="02020603050405020304" pitchFamily="18" charset="0"/>
                <a:ea typeface="宋体" panose="02010600030101010101" pitchFamily="2" charset="-122"/>
              </a:rPr>
              <a:t>annot generate normal images</a:t>
            </a:r>
          </a:p>
          <a:p>
            <a:pPr marL="342900" indent="-342900">
              <a:lnSpc>
                <a:spcPct val="150000"/>
              </a:lnSpc>
              <a:buFont typeface="+mj-lt"/>
              <a:buAutoNum type="arabicPeriod"/>
            </a:pPr>
            <a:r>
              <a:rPr lang="en-US" altLang="zh-CN" sz="2400" dirty="0">
                <a:latin typeface="Times New Roman" panose="02020603050405020304" pitchFamily="18" charset="0"/>
                <a:ea typeface="宋体" panose="02010600030101010101" pitchFamily="2" charset="-122"/>
              </a:rPr>
              <a:t>Features loss</a:t>
            </a:r>
          </a:p>
          <a:p>
            <a:pPr marL="342900" indent="-342900">
              <a:lnSpc>
                <a:spcPct val="150000"/>
              </a:lnSpc>
              <a:buFont typeface="+mj-lt"/>
              <a:buAutoNum type="arabicPeriod"/>
            </a:pPr>
            <a:r>
              <a:rPr lang="en-US" altLang="zh-CN" sz="2400" dirty="0">
                <a:latin typeface="Times New Roman" panose="02020603050405020304" pitchFamily="18" charset="0"/>
                <a:ea typeface="宋体" panose="02010600030101010101" pitchFamily="2" charset="-122"/>
              </a:rPr>
              <a:t>A</a:t>
            </a:r>
            <a:r>
              <a:rPr lang="en-US" altLang="zh-CN" sz="2400" dirty="0">
                <a:effectLst/>
                <a:latin typeface="Times New Roman" panose="02020603050405020304" pitchFamily="18" charset="0"/>
                <a:ea typeface="宋体" panose="02010600030101010101" pitchFamily="2" charset="-122"/>
              </a:rPr>
              <a:t>ugmentation methods may not correspond to reality</a:t>
            </a:r>
          </a:p>
          <a:p>
            <a:pPr marL="342900" indent="-342900">
              <a:buFont typeface="+mj-lt"/>
              <a:buAutoNum type="arabicPeriod"/>
            </a:pPr>
            <a:endParaRPr lang="zh-CN" altLang="en-US" dirty="0"/>
          </a:p>
        </p:txBody>
      </p:sp>
      <p:sp>
        <p:nvSpPr>
          <p:cNvPr id="9" name="文本框 8">
            <a:extLst>
              <a:ext uri="{FF2B5EF4-FFF2-40B4-BE49-F238E27FC236}">
                <a16:creationId xmlns:a16="http://schemas.microsoft.com/office/drawing/2014/main" id="{A58D6748-A38D-7A64-0FEC-31F5D4E84CF4}"/>
              </a:ext>
            </a:extLst>
          </p:cNvPr>
          <p:cNvSpPr txBox="1"/>
          <p:nvPr/>
        </p:nvSpPr>
        <p:spPr>
          <a:xfrm>
            <a:off x="11653421" y="6488668"/>
            <a:ext cx="1077157" cy="369332"/>
          </a:xfrm>
          <a:prstGeom prst="rect">
            <a:avLst/>
          </a:prstGeom>
          <a:noFill/>
        </p:spPr>
        <p:txBody>
          <a:bodyPr wrap="square" rtlCol="0">
            <a:spAutoFit/>
          </a:bodyPr>
          <a:lstStyle/>
          <a:p>
            <a:r>
              <a:rPr lang="en-US" altLang="zh-CN" dirty="0"/>
              <a:t>18</a:t>
            </a:r>
            <a:endParaRPr lang="zh-CN" altLang="en-US" dirty="0"/>
          </a:p>
        </p:txBody>
      </p:sp>
      <p:pic>
        <p:nvPicPr>
          <p:cNvPr id="10" name="图片 9">
            <a:extLst>
              <a:ext uri="{FF2B5EF4-FFF2-40B4-BE49-F238E27FC236}">
                <a16:creationId xmlns:a16="http://schemas.microsoft.com/office/drawing/2014/main" id="{9ECD8EB3-9E48-A2E4-00E2-FA4852CDF8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7511" y="2064320"/>
            <a:ext cx="5436844" cy="3271972"/>
          </a:xfrm>
          <a:prstGeom prst="rect">
            <a:avLst/>
          </a:prstGeom>
          <a:noFill/>
        </p:spPr>
      </p:pic>
    </p:spTree>
    <p:extLst>
      <p:ext uri="{BB962C8B-B14F-4D97-AF65-F5344CB8AC3E}">
        <p14:creationId xmlns:p14="http://schemas.microsoft.com/office/powerpoint/2010/main" val="728209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5B07ABE-D6AE-45E1-AD40-721FBC390858}"/>
              </a:ext>
            </a:extLst>
          </p:cNvPr>
          <p:cNvCxnSpPr>
            <a:cxnSpLocks/>
          </p:cNvCxnSpPr>
          <p:nvPr/>
        </p:nvCxnSpPr>
        <p:spPr>
          <a:xfrm>
            <a:off x="3062795" y="1524461"/>
            <a:ext cx="0" cy="3809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460375A-7F52-450F-A457-8E5E73EB56B6}"/>
              </a:ext>
            </a:extLst>
          </p:cNvPr>
          <p:cNvSpPr txBox="1"/>
          <p:nvPr/>
        </p:nvSpPr>
        <p:spPr>
          <a:xfrm>
            <a:off x="757574" y="2966291"/>
            <a:ext cx="1997475" cy="584775"/>
          </a:xfrm>
          <a:prstGeom prst="rect">
            <a:avLst/>
          </a:prstGeom>
          <a:noFill/>
        </p:spPr>
        <p:txBody>
          <a:bodyPr wrap="square" rtlCol="0">
            <a:spAutoFit/>
          </a:bodyPr>
          <a:lstStyle/>
          <a:p>
            <a:r>
              <a:rPr lang="en-US" altLang="zh-CN" sz="3200" i="1" dirty="0"/>
              <a:t>CONTENTS</a:t>
            </a:r>
            <a:r>
              <a:rPr lang="en-US" altLang="zh-CN" sz="3200" dirty="0"/>
              <a:t> </a:t>
            </a:r>
            <a:endParaRPr lang="zh-CN" altLang="en-US" sz="3200" dirty="0"/>
          </a:p>
        </p:txBody>
      </p:sp>
      <p:sp>
        <p:nvSpPr>
          <p:cNvPr id="9" name="文本框 8">
            <a:extLst>
              <a:ext uri="{FF2B5EF4-FFF2-40B4-BE49-F238E27FC236}">
                <a16:creationId xmlns:a16="http://schemas.microsoft.com/office/drawing/2014/main" id="{F81A38A7-89B6-4CDE-B424-48E088C931C5}"/>
              </a:ext>
            </a:extLst>
          </p:cNvPr>
          <p:cNvSpPr txBox="1"/>
          <p:nvPr/>
        </p:nvSpPr>
        <p:spPr>
          <a:xfrm>
            <a:off x="4030461" y="1519740"/>
            <a:ext cx="7403965" cy="4062651"/>
          </a:xfrm>
          <a:prstGeom prst="rect">
            <a:avLst/>
          </a:prstGeom>
          <a:noFill/>
        </p:spPr>
        <p:txBody>
          <a:bodyPr wrap="square" rtlCol="0">
            <a:spAutoFit/>
          </a:bodyPr>
          <a:lstStyle/>
          <a:p>
            <a:pPr marL="342900" indent="-342900">
              <a:lnSpc>
                <a:spcPct val="200000"/>
              </a:lnSpc>
              <a:buAutoNum type="arabicPeriod"/>
            </a:pPr>
            <a:r>
              <a:rPr lang="en-US" altLang="zh-CN" sz="2400" dirty="0">
                <a:solidFill>
                  <a:srgbClr val="FF0000"/>
                </a:solidFill>
              </a:rPr>
              <a:t>Introduction</a:t>
            </a:r>
          </a:p>
          <a:p>
            <a:pPr marL="342900" indent="-342900">
              <a:lnSpc>
                <a:spcPct val="200000"/>
              </a:lnSpc>
              <a:buAutoNum type="arabicPeriod"/>
            </a:pPr>
            <a:r>
              <a:rPr lang="en-US" altLang="zh-CN" sz="2400" dirty="0"/>
              <a:t>Literature Review</a:t>
            </a:r>
          </a:p>
          <a:p>
            <a:pPr marL="342900" indent="-342900">
              <a:lnSpc>
                <a:spcPct val="200000"/>
              </a:lnSpc>
              <a:buAutoNum type="arabicPeriod"/>
            </a:pPr>
            <a:r>
              <a:rPr lang="en-US" altLang="zh-CN" sz="2400" dirty="0"/>
              <a:t>Experiments</a:t>
            </a:r>
          </a:p>
          <a:p>
            <a:pPr marL="342900" indent="-342900">
              <a:lnSpc>
                <a:spcPct val="200000"/>
              </a:lnSpc>
              <a:buAutoNum type="arabicPeriod"/>
            </a:pPr>
            <a:r>
              <a:rPr lang="en-US" altLang="zh-CN" sz="2400" dirty="0"/>
              <a:t>Results and Discussion</a:t>
            </a:r>
          </a:p>
          <a:p>
            <a:pPr marL="342900" indent="-342900">
              <a:lnSpc>
                <a:spcPct val="200000"/>
              </a:lnSpc>
              <a:buAutoNum type="arabicPeriod"/>
            </a:pPr>
            <a:r>
              <a:rPr lang="en-US" altLang="zh-CN" sz="2400" dirty="0"/>
              <a:t>Future Recommendations</a:t>
            </a:r>
          </a:p>
          <a:p>
            <a:pPr marL="342900" indent="-342900">
              <a:buAutoNum type="arabicPeriod"/>
            </a:pPr>
            <a:endParaRPr lang="zh-CN" altLang="en-US" dirty="0"/>
          </a:p>
        </p:txBody>
      </p:sp>
      <p:sp>
        <p:nvSpPr>
          <p:cNvPr id="3" name="文本框 2">
            <a:extLst>
              <a:ext uri="{FF2B5EF4-FFF2-40B4-BE49-F238E27FC236}">
                <a16:creationId xmlns:a16="http://schemas.microsoft.com/office/drawing/2014/main" id="{92F551D5-4F73-A6CD-EEF5-E0CEAC124C40}"/>
              </a:ext>
            </a:extLst>
          </p:cNvPr>
          <p:cNvSpPr txBox="1"/>
          <p:nvPr/>
        </p:nvSpPr>
        <p:spPr>
          <a:xfrm>
            <a:off x="11434426" y="6374167"/>
            <a:ext cx="1077157" cy="369332"/>
          </a:xfrm>
          <a:prstGeom prst="rect">
            <a:avLst/>
          </a:prstGeom>
          <a:noFill/>
        </p:spPr>
        <p:txBody>
          <a:bodyPr wrap="square" rtlCol="0">
            <a:spAutoFit/>
          </a:bodyPr>
          <a:lstStyle/>
          <a:p>
            <a:r>
              <a:rPr lang="en-US" altLang="zh-CN" dirty="0"/>
              <a:t>1</a:t>
            </a:r>
            <a:endParaRPr lang="zh-CN" altLang="en-US" dirty="0"/>
          </a:p>
        </p:txBody>
      </p:sp>
    </p:spTree>
    <p:extLst>
      <p:ext uri="{BB962C8B-B14F-4D97-AF65-F5344CB8AC3E}">
        <p14:creationId xmlns:p14="http://schemas.microsoft.com/office/powerpoint/2010/main" val="3431505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DB5F364-AEA5-400F-BD2D-95B71E8D9D4A}"/>
              </a:ext>
            </a:extLst>
          </p:cNvPr>
          <p:cNvPicPr>
            <a:picLocks noChangeAspect="1"/>
          </p:cNvPicPr>
          <p:nvPr/>
        </p:nvPicPr>
        <p:blipFill>
          <a:blip r:embed="rId2"/>
          <a:stretch>
            <a:fillRect/>
          </a:stretch>
        </p:blipFill>
        <p:spPr>
          <a:xfrm>
            <a:off x="1302092" y="1367641"/>
            <a:ext cx="8576750" cy="4641273"/>
          </a:xfrm>
          <a:prstGeom prst="rect">
            <a:avLst/>
          </a:prstGeom>
        </p:spPr>
      </p:pic>
      <p:sp>
        <p:nvSpPr>
          <p:cNvPr id="5" name="文本框 4">
            <a:extLst>
              <a:ext uri="{FF2B5EF4-FFF2-40B4-BE49-F238E27FC236}">
                <a16:creationId xmlns:a16="http://schemas.microsoft.com/office/drawing/2014/main" id="{A4A12B54-6D95-369E-6E8F-870B26910928}"/>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Upload the project to GitHub</a:t>
            </a:r>
            <a:endParaRPr lang="zh-CN" altLang="en-US" sz="4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0111784-4584-ECEF-92C6-8A45BEEA6B91}"/>
              </a:ext>
            </a:extLst>
          </p:cNvPr>
          <p:cNvSpPr txBox="1"/>
          <p:nvPr/>
        </p:nvSpPr>
        <p:spPr>
          <a:xfrm>
            <a:off x="11434426" y="6374167"/>
            <a:ext cx="1077157" cy="369332"/>
          </a:xfrm>
          <a:prstGeom prst="rect">
            <a:avLst/>
          </a:prstGeom>
          <a:noFill/>
        </p:spPr>
        <p:txBody>
          <a:bodyPr wrap="square" rtlCol="0">
            <a:spAutoFit/>
          </a:bodyPr>
          <a:lstStyle/>
          <a:p>
            <a:r>
              <a:rPr lang="en-US" altLang="zh-CN" dirty="0"/>
              <a:t>19</a:t>
            </a:r>
            <a:endParaRPr lang="zh-CN" altLang="en-US" dirty="0"/>
          </a:p>
        </p:txBody>
      </p:sp>
      <p:sp>
        <p:nvSpPr>
          <p:cNvPr id="7" name="文本框 6">
            <a:extLst>
              <a:ext uri="{FF2B5EF4-FFF2-40B4-BE49-F238E27FC236}">
                <a16:creationId xmlns:a16="http://schemas.microsoft.com/office/drawing/2014/main" id="{769710B5-3190-BE3E-C853-9F8B9234D70A}"/>
              </a:ext>
            </a:extLst>
          </p:cNvPr>
          <p:cNvSpPr txBox="1"/>
          <p:nvPr/>
        </p:nvSpPr>
        <p:spPr>
          <a:xfrm>
            <a:off x="1302092" y="6198245"/>
            <a:ext cx="6302828" cy="369332"/>
          </a:xfrm>
          <a:prstGeom prst="rect">
            <a:avLst/>
          </a:prstGeom>
          <a:noFill/>
        </p:spPr>
        <p:txBody>
          <a:bodyPr wrap="square">
            <a:spAutoFit/>
          </a:bodyPr>
          <a:lstStyle/>
          <a:p>
            <a:r>
              <a:rPr lang="en-US" altLang="zh-CN" dirty="0" err="1">
                <a:hlinkClick r:id="rId3"/>
              </a:rPr>
              <a:t>whyydsforever</a:t>
            </a:r>
            <a:r>
              <a:rPr lang="en-US" altLang="zh-CN" dirty="0">
                <a:hlinkClick r:id="rId3"/>
              </a:rPr>
              <a:t>/FYP-deep-learning-in-ultrasound (github.com)</a:t>
            </a:r>
            <a:endParaRPr lang="zh-CN" altLang="en-US" dirty="0"/>
          </a:p>
        </p:txBody>
      </p:sp>
    </p:spTree>
    <p:extLst>
      <p:ext uri="{BB962C8B-B14F-4D97-AF65-F5344CB8AC3E}">
        <p14:creationId xmlns:p14="http://schemas.microsoft.com/office/powerpoint/2010/main" val="97205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5B07ABE-D6AE-45E1-AD40-721FBC390858}"/>
              </a:ext>
            </a:extLst>
          </p:cNvPr>
          <p:cNvCxnSpPr>
            <a:cxnSpLocks/>
          </p:cNvCxnSpPr>
          <p:nvPr/>
        </p:nvCxnSpPr>
        <p:spPr>
          <a:xfrm>
            <a:off x="3062795" y="1524461"/>
            <a:ext cx="0" cy="3809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460375A-7F52-450F-A457-8E5E73EB56B6}"/>
              </a:ext>
            </a:extLst>
          </p:cNvPr>
          <p:cNvSpPr txBox="1"/>
          <p:nvPr/>
        </p:nvSpPr>
        <p:spPr>
          <a:xfrm>
            <a:off x="757574" y="2966291"/>
            <a:ext cx="1997475" cy="584775"/>
          </a:xfrm>
          <a:prstGeom prst="rect">
            <a:avLst/>
          </a:prstGeom>
          <a:noFill/>
        </p:spPr>
        <p:txBody>
          <a:bodyPr wrap="square" rtlCol="0">
            <a:spAutoFit/>
          </a:bodyPr>
          <a:lstStyle/>
          <a:p>
            <a:r>
              <a:rPr lang="en-US" altLang="zh-CN" sz="3200" i="1" dirty="0"/>
              <a:t>CONTENTS</a:t>
            </a:r>
            <a:r>
              <a:rPr lang="en-US" altLang="zh-CN" sz="3200" dirty="0"/>
              <a:t> </a:t>
            </a:r>
            <a:endParaRPr lang="zh-CN" altLang="en-US" sz="3200" dirty="0"/>
          </a:p>
        </p:txBody>
      </p:sp>
      <p:sp>
        <p:nvSpPr>
          <p:cNvPr id="9" name="文本框 8">
            <a:extLst>
              <a:ext uri="{FF2B5EF4-FFF2-40B4-BE49-F238E27FC236}">
                <a16:creationId xmlns:a16="http://schemas.microsoft.com/office/drawing/2014/main" id="{F81A38A7-89B6-4CDE-B424-48E088C931C5}"/>
              </a:ext>
            </a:extLst>
          </p:cNvPr>
          <p:cNvSpPr txBox="1"/>
          <p:nvPr/>
        </p:nvSpPr>
        <p:spPr>
          <a:xfrm>
            <a:off x="4030461" y="1519740"/>
            <a:ext cx="7403965" cy="4062651"/>
          </a:xfrm>
          <a:prstGeom prst="rect">
            <a:avLst/>
          </a:prstGeom>
          <a:noFill/>
        </p:spPr>
        <p:txBody>
          <a:bodyPr wrap="square" rtlCol="0">
            <a:spAutoFit/>
          </a:bodyPr>
          <a:lstStyle/>
          <a:p>
            <a:pPr marL="342900" indent="-342900">
              <a:lnSpc>
                <a:spcPct val="200000"/>
              </a:lnSpc>
              <a:buAutoNum type="arabicPeriod"/>
            </a:pPr>
            <a:r>
              <a:rPr lang="en-US" altLang="zh-CN" sz="2400" dirty="0"/>
              <a:t>Introduction</a:t>
            </a:r>
          </a:p>
          <a:p>
            <a:pPr marL="342900" indent="-342900">
              <a:lnSpc>
                <a:spcPct val="200000"/>
              </a:lnSpc>
              <a:buAutoNum type="arabicPeriod"/>
            </a:pPr>
            <a:r>
              <a:rPr lang="en-US" altLang="zh-CN" sz="2400" dirty="0"/>
              <a:t>Literature Review</a:t>
            </a:r>
          </a:p>
          <a:p>
            <a:pPr marL="342900" indent="-342900">
              <a:lnSpc>
                <a:spcPct val="200000"/>
              </a:lnSpc>
              <a:buAutoNum type="arabicPeriod"/>
            </a:pPr>
            <a:r>
              <a:rPr lang="en-US" altLang="zh-CN" sz="2400" dirty="0"/>
              <a:t>Experiments</a:t>
            </a:r>
          </a:p>
          <a:p>
            <a:pPr marL="342900" indent="-342900">
              <a:lnSpc>
                <a:spcPct val="200000"/>
              </a:lnSpc>
              <a:buAutoNum type="arabicPeriod"/>
            </a:pPr>
            <a:r>
              <a:rPr lang="en-US" altLang="zh-CN" sz="2400" dirty="0"/>
              <a:t>Results and Discussion</a:t>
            </a:r>
          </a:p>
          <a:p>
            <a:pPr marL="342900" indent="-342900">
              <a:lnSpc>
                <a:spcPct val="200000"/>
              </a:lnSpc>
              <a:buAutoNum type="arabicPeriod"/>
            </a:pPr>
            <a:r>
              <a:rPr lang="en-US" altLang="zh-CN" sz="2400" dirty="0">
                <a:solidFill>
                  <a:srgbClr val="FF0000"/>
                </a:solidFill>
              </a:rPr>
              <a:t>Future Recommendations</a:t>
            </a:r>
          </a:p>
          <a:p>
            <a:pPr marL="342900" indent="-342900">
              <a:buAutoNum type="arabicPeriod"/>
            </a:pPr>
            <a:endParaRPr lang="zh-CN" altLang="en-US" dirty="0"/>
          </a:p>
        </p:txBody>
      </p:sp>
      <p:sp>
        <p:nvSpPr>
          <p:cNvPr id="6" name="文本框 5">
            <a:extLst>
              <a:ext uri="{FF2B5EF4-FFF2-40B4-BE49-F238E27FC236}">
                <a16:creationId xmlns:a16="http://schemas.microsoft.com/office/drawing/2014/main" id="{A7EC4A5F-51E1-6C73-6F77-509B1FF3680B}"/>
              </a:ext>
            </a:extLst>
          </p:cNvPr>
          <p:cNvSpPr txBox="1"/>
          <p:nvPr/>
        </p:nvSpPr>
        <p:spPr>
          <a:xfrm>
            <a:off x="11434426" y="6374167"/>
            <a:ext cx="1077157" cy="369332"/>
          </a:xfrm>
          <a:prstGeom prst="rect">
            <a:avLst/>
          </a:prstGeom>
          <a:noFill/>
        </p:spPr>
        <p:txBody>
          <a:bodyPr wrap="square" rtlCol="0">
            <a:spAutoFit/>
          </a:bodyPr>
          <a:lstStyle/>
          <a:p>
            <a:r>
              <a:rPr lang="en-US" altLang="zh-CN" dirty="0"/>
              <a:t>20</a:t>
            </a:r>
            <a:endParaRPr lang="zh-CN" altLang="en-US" dirty="0"/>
          </a:p>
        </p:txBody>
      </p:sp>
    </p:spTree>
    <p:extLst>
      <p:ext uri="{BB962C8B-B14F-4D97-AF65-F5344CB8AC3E}">
        <p14:creationId xmlns:p14="http://schemas.microsoft.com/office/powerpoint/2010/main" val="2514909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75C22E-9988-4B50-9832-72991A23FD17}"/>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StyleGAN2-ada Results</a:t>
            </a:r>
            <a:endParaRPr lang="zh-CN" altLang="en-US" sz="4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12CD3BF-C5CD-4817-8A8D-B76BEA234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1489" y="1840236"/>
            <a:ext cx="7204273" cy="3842107"/>
          </a:xfrm>
          <a:prstGeom prst="rect">
            <a:avLst/>
          </a:prstGeom>
        </p:spPr>
      </p:pic>
      <p:sp>
        <p:nvSpPr>
          <p:cNvPr id="5" name="文本框 4">
            <a:extLst>
              <a:ext uri="{FF2B5EF4-FFF2-40B4-BE49-F238E27FC236}">
                <a16:creationId xmlns:a16="http://schemas.microsoft.com/office/drawing/2014/main" id="{AFC887A4-805B-15EC-E4A7-BA4275B87615}"/>
              </a:ext>
            </a:extLst>
          </p:cNvPr>
          <p:cNvSpPr txBox="1"/>
          <p:nvPr/>
        </p:nvSpPr>
        <p:spPr>
          <a:xfrm>
            <a:off x="7086600" y="5785606"/>
            <a:ext cx="6148872"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62.10 FID score at best</a:t>
            </a:r>
            <a:endParaRPr lang="zh-CN" altLang="en-US" dirty="0"/>
          </a:p>
        </p:txBody>
      </p:sp>
      <p:sp>
        <p:nvSpPr>
          <p:cNvPr id="6" name="文本框 5">
            <a:extLst>
              <a:ext uri="{FF2B5EF4-FFF2-40B4-BE49-F238E27FC236}">
                <a16:creationId xmlns:a16="http://schemas.microsoft.com/office/drawing/2014/main" id="{E9CE7FDE-F672-3797-1859-3E59EBFB371E}"/>
              </a:ext>
            </a:extLst>
          </p:cNvPr>
          <p:cNvSpPr txBox="1"/>
          <p:nvPr/>
        </p:nvSpPr>
        <p:spPr>
          <a:xfrm>
            <a:off x="545843" y="1840236"/>
            <a:ext cx="3792892" cy="369947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sz="2000" dirty="0"/>
              <a:t>Use ADA method can reduce the images needed for training.</a:t>
            </a:r>
          </a:p>
          <a:p>
            <a:pPr marL="285750" indent="-285750">
              <a:lnSpc>
                <a:spcPct val="200000"/>
              </a:lnSpc>
              <a:buFont typeface="Arial" panose="020B0604020202020204" pitchFamily="34" charset="0"/>
              <a:buChar char="•"/>
            </a:pPr>
            <a:r>
              <a:rPr lang="en-US" altLang="zh-CN" sz="2000" dirty="0"/>
              <a:t>Better performance on  FID score.</a:t>
            </a:r>
            <a:endParaRPr lang="zh-CN" altLang="en-US" sz="2000" dirty="0"/>
          </a:p>
          <a:p>
            <a:pPr marL="285750" indent="-285750">
              <a:lnSpc>
                <a:spcPct val="200000"/>
              </a:lnSpc>
              <a:buFont typeface="Arial" panose="020B0604020202020204" pitchFamily="34" charset="0"/>
              <a:buChar char="•"/>
            </a:pPr>
            <a:r>
              <a:rPr lang="en-US" altLang="zh-CN" sz="2000" dirty="0"/>
              <a:t>Unable to generate corresponding masks</a:t>
            </a:r>
          </a:p>
        </p:txBody>
      </p:sp>
      <p:sp>
        <p:nvSpPr>
          <p:cNvPr id="7" name="文本框 6">
            <a:extLst>
              <a:ext uri="{FF2B5EF4-FFF2-40B4-BE49-F238E27FC236}">
                <a16:creationId xmlns:a16="http://schemas.microsoft.com/office/drawing/2014/main" id="{777C2804-529E-0068-7E93-9DDF3AC1C248}"/>
              </a:ext>
            </a:extLst>
          </p:cNvPr>
          <p:cNvSpPr txBox="1"/>
          <p:nvPr/>
        </p:nvSpPr>
        <p:spPr>
          <a:xfrm>
            <a:off x="11434426" y="6374167"/>
            <a:ext cx="1077157" cy="369332"/>
          </a:xfrm>
          <a:prstGeom prst="rect">
            <a:avLst/>
          </a:prstGeom>
          <a:noFill/>
        </p:spPr>
        <p:txBody>
          <a:bodyPr wrap="square" rtlCol="0">
            <a:spAutoFit/>
          </a:bodyPr>
          <a:lstStyle/>
          <a:p>
            <a:r>
              <a:rPr lang="en-US" altLang="zh-CN" dirty="0"/>
              <a:t>21</a:t>
            </a:r>
            <a:endParaRPr lang="zh-CN" altLang="en-US" dirty="0"/>
          </a:p>
        </p:txBody>
      </p:sp>
    </p:spTree>
    <p:extLst>
      <p:ext uri="{BB962C8B-B14F-4D97-AF65-F5344CB8AC3E}">
        <p14:creationId xmlns:p14="http://schemas.microsoft.com/office/powerpoint/2010/main" val="4260631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583B55-3D0F-4A21-B8B4-88E176D312F6}"/>
              </a:ext>
            </a:extLst>
          </p:cNvPr>
          <p:cNvSpPr txBox="1"/>
          <p:nvPr/>
        </p:nvSpPr>
        <p:spPr>
          <a:xfrm>
            <a:off x="3713585" y="2828835"/>
            <a:ext cx="7875036" cy="1200329"/>
          </a:xfrm>
          <a:prstGeom prst="rect">
            <a:avLst/>
          </a:prstGeom>
          <a:noFill/>
        </p:spPr>
        <p:txBody>
          <a:bodyPr wrap="square" rtlCol="0">
            <a:spAutoFit/>
          </a:bodyPr>
          <a:lstStyle/>
          <a:p>
            <a:r>
              <a:rPr lang="en-US" altLang="zh-CN" sz="7200" dirty="0"/>
              <a:t>Thank</a:t>
            </a:r>
            <a:r>
              <a:rPr lang="zh-CN" altLang="en-US" sz="7200" dirty="0"/>
              <a:t> </a:t>
            </a:r>
            <a:r>
              <a:rPr lang="en-US" altLang="zh-CN" sz="7200" dirty="0"/>
              <a:t>you!</a:t>
            </a:r>
            <a:endParaRPr lang="zh-CN" altLang="en-US" sz="7200" dirty="0"/>
          </a:p>
        </p:txBody>
      </p:sp>
      <p:sp>
        <p:nvSpPr>
          <p:cNvPr id="4" name="文本框 3">
            <a:extLst>
              <a:ext uri="{FF2B5EF4-FFF2-40B4-BE49-F238E27FC236}">
                <a16:creationId xmlns:a16="http://schemas.microsoft.com/office/drawing/2014/main" id="{C85E4C0B-9E51-7454-D3FE-5C9136DFBE67}"/>
              </a:ext>
            </a:extLst>
          </p:cNvPr>
          <p:cNvSpPr txBox="1"/>
          <p:nvPr/>
        </p:nvSpPr>
        <p:spPr>
          <a:xfrm>
            <a:off x="11434426" y="6374167"/>
            <a:ext cx="1077157" cy="369332"/>
          </a:xfrm>
          <a:prstGeom prst="rect">
            <a:avLst/>
          </a:prstGeom>
          <a:noFill/>
        </p:spPr>
        <p:txBody>
          <a:bodyPr wrap="square" rtlCol="0">
            <a:spAutoFit/>
          </a:bodyPr>
          <a:lstStyle/>
          <a:p>
            <a:r>
              <a:rPr lang="en-US" altLang="zh-CN" dirty="0"/>
              <a:t>22</a:t>
            </a:r>
            <a:endParaRPr lang="zh-CN" altLang="en-US" dirty="0"/>
          </a:p>
        </p:txBody>
      </p:sp>
    </p:spTree>
    <p:extLst>
      <p:ext uri="{BB962C8B-B14F-4D97-AF65-F5344CB8AC3E}">
        <p14:creationId xmlns:p14="http://schemas.microsoft.com/office/powerpoint/2010/main" val="4294382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8322DEF-4092-874B-833B-511D2B69D992}"/>
              </a:ext>
            </a:extLst>
          </p:cNvPr>
          <p:cNvSpPr txBox="1"/>
          <p:nvPr/>
        </p:nvSpPr>
        <p:spPr>
          <a:xfrm>
            <a:off x="6096000" y="1237108"/>
            <a:ext cx="4576664" cy="5355312"/>
          </a:xfrm>
          <a:prstGeom prst="rect">
            <a:avLst/>
          </a:prstGeom>
          <a:noFill/>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The Unet model achieved very great performance so that it becomes the baseline for many articles in the medical image segmentation area. There are several reasons for the extensive applications of Unet. One is because of the characteristics of Unet that the depth of the network provides a larger field of view and the losing edge features in the downsampling can be retrieved by applying concatenation with a feature map. The other reason is because of the characteristics of medical images. All the features of medical images are really important so the skip connection structure of Unet works. The medical datasets are usually very small so Unet, which is light and simple, can reduce calculation and give researchers more chances to modify the Unet to better adapt to a specific task.</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3E8329EC-3479-8AB3-C534-1CF5E0193840}"/>
              </a:ext>
            </a:extLst>
          </p:cNvPr>
          <p:cNvPicPr>
            <a:picLocks noChangeAspect="1"/>
          </p:cNvPicPr>
          <p:nvPr/>
        </p:nvPicPr>
        <p:blipFill>
          <a:blip r:embed="rId2"/>
          <a:stretch>
            <a:fillRect/>
          </a:stretch>
        </p:blipFill>
        <p:spPr>
          <a:xfrm>
            <a:off x="320466" y="2423241"/>
            <a:ext cx="5519240" cy="3744294"/>
          </a:xfrm>
          <a:prstGeom prst="rect">
            <a:avLst/>
          </a:prstGeom>
        </p:spPr>
      </p:pic>
      <p:sp>
        <p:nvSpPr>
          <p:cNvPr id="6" name="文本框 5">
            <a:extLst>
              <a:ext uri="{FF2B5EF4-FFF2-40B4-BE49-F238E27FC236}">
                <a16:creationId xmlns:a16="http://schemas.microsoft.com/office/drawing/2014/main" id="{8C9C9803-0449-CFB7-836C-8CD2F4FB01E9}"/>
              </a:ext>
            </a:extLst>
          </p:cNvPr>
          <p:cNvSpPr txBox="1"/>
          <p:nvPr/>
        </p:nvSpPr>
        <p:spPr>
          <a:xfrm>
            <a:off x="410547" y="671804"/>
            <a:ext cx="4879910" cy="646331"/>
          </a:xfrm>
          <a:prstGeom prst="rect">
            <a:avLst/>
          </a:prstGeom>
          <a:noFill/>
        </p:spPr>
        <p:txBody>
          <a:bodyPr wrap="square" rtlCol="0">
            <a:spAutoFit/>
          </a:bodyPr>
          <a:lstStyle/>
          <a:p>
            <a:r>
              <a:rPr lang="en-US" altLang="zh-CN" sz="3600" dirty="0"/>
              <a:t>Why</a:t>
            </a:r>
            <a:r>
              <a:rPr lang="zh-CN" altLang="en-US" sz="3600" dirty="0"/>
              <a:t> </a:t>
            </a:r>
            <a:r>
              <a:rPr lang="en-US" altLang="zh-CN" sz="3600" dirty="0"/>
              <a:t>Unet?</a:t>
            </a:r>
            <a:endParaRPr lang="zh-CN" altLang="en-US" sz="3600" dirty="0"/>
          </a:p>
        </p:txBody>
      </p:sp>
    </p:spTree>
    <p:extLst>
      <p:ext uri="{BB962C8B-B14F-4D97-AF65-F5344CB8AC3E}">
        <p14:creationId xmlns:p14="http://schemas.microsoft.com/office/powerpoint/2010/main" val="293455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690AC4C-2511-86E9-0DD7-2D2629115D4A}"/>
              </a:ext>
            </a:extLst>
          </p:cNvPr>
          <p:cNvSpPr txBox="1"/>
          <p:nvPr/>
        </p:nvSpPr>
        <p:spPr>
          <a:xfrm>
            <a:off x="513184" y="765110"/>
            <a:ext cx="4805265" cy="646331"/>
          </a:xfrm>
          <a:prstGeom prst="rect">
            <a:avLst/>
          </a:prstGeom>
          <a:noFill/>
        </p:spPr>
        <p:txBody>
          <a:bodyPr wrap="square" rtlCol="0">
            <a:spAutoFit/>
          </a:bodyPr>
          <a:lstStyle/>
          <a:p>
            <a:r>
              <a:rPr lang="en-US" altLang="zh-CN" sz="3600" dirty="0"/>
              <a:t>StyleGAN2-ada</a:t>
            </a:r>
            <a:endParaRPr lang="zh-CN" altLang="en-US" sz="3600" dirty="0"/>
          </a:p>
        </p:txBody>
      </p:sp>
      <p:pic>
        <p:nvPicPr>
          <p:cNvPr id="5" name="图片 4">
            <a:extLst>
              <a:ext uri="{FF2B5EF4-FFF2-40B4-BE49-F238E27FC236}">
                <a16:creationId xmlns:a16="http://schemas.microsoft.com/office/drawing/2014/main" id="{67EFC380-E1CB-2466-0C0E-A5FF3068CB3C}"/>
              </a:ext>
            </a:extLst>
          </p:cNvPr>
          <p:cNvPicPr>
            <a:picLocks noChangeAspect="1"/>
          </p:cNvPicPr>
          <p:nvPr/>
        </p:nvPicPr>
        <p:blipFill>
          <a:blip r:embed="rId2"/>
          <a:stretch>
            <a:fillRect/>
          </a:stretch>
        </p:blipFill>
        <p:spPr>
          <a:xfrm>
            <a:off x="6344817" y="2105727"/>
            <a:ext cx="5374393" cy="2484935"/>
          </a:xfrm>
          <a:prstGeom prst="rect">
            <a:avLst/>
          </a:prstGeom>
        </p:spPr>
      </p:pic>
      <p:sp>
        <p:nvSpPr>
          <p:cNvPr id="6" name="文本框 5">
            <a:extLst>
              <a:ext uri="{FF2B5EF4-FFF2-40B4-BE49-F238E27FC236}">
                <a16:creationId xmlns:a16="http://schemas.microsoft.com/office/drawing/2014/main" id="{B6A8EF38-163C-1521-23D8-05C641ED9185}"/>
              </a:ext>
            </a:extLst>
          </p:cNvPr>
          <p:cNvSpPr txBox="1"/>
          <p:nvPr/>
        </p:nvSpPr>
        <p:spPr>
          <a:xfrm>
            <a:off x="995265" y="1548881"/>
            <a:ext cx="5100735" cy="4801314"/>
          </a:xfrm>
          <a:prstGeom prst="rect">
            <a:avLst/>
          </a:prstGeom>
          <a:noFill/>
        </p:spPr>
        <p:txBody>
          <a:bodyPr wrap="square" rtlCol="0">
            <a:spAutoFit/>
          </a:bodyPr>
          <a:lstStyle/>
          <a:p>
            <a:r>
              <a:rPr lang="en-US" altLang="zh-CN" dirty="0"/>
              <a:t>When training StyleGAN or StyleGAN2, large amount of data is always needed. However, large dataset is hard to collect. So, researches try to use data augmentation method during training. But there is a problem that the data augmentation method will influence the output, for example using noise method when training GANs, the synthesized image will have noise too. This phenomena is not what we want. As a result, they proposed ada method, which is short for adaptive discriminator augmentation.</a:t>
            </a:r>
          </a:p>
          <a:p>
            <a:r>
              <a:rPr lang="en-US" altLang="zh-CN" dirty="0"/>
              <a:t>bCR means when using two data augmentation methods on the same image, the output should be the same as well. But ada thought bCR only augment discriminator is not convincing. So, in the ada method augment all the images and add the probability P to decide whether augment the image or not.</a:t>
            </a:r>
            <a:endParaRPr lang="zh-CN" altLang="en-US" dirty="0"/>
          </a:p>
        </p:txBody>
      </p:sp>
    </p:spTree>
    <p:extLst>
      <p:ext uri="{BB962C8B-B14F-4D97-AF65-F5344CB8AC3E}">
        <p14:creationId xmlns:p14="http://schemas.microsoft.com/office/powerpoint/2010/main" val="4241444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6E4241-7F30-4FAD-BD0D-BC017C2AD9A5}"/>
              </a:ext>
            </a:extLst>
          </p:cNvPr>
          <p:cNvSpPr txBox="1"/>
          <p:nvPr/>
        </p:nvSpPr>
        <p:spPr>
          <a:xfrm>
            <a:off x="462576" y="636446"/>
            <a:ext cx="5458408"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Breast cancer</a:t>
            </a:r>
            <a:endParaRPr lang="zh-CN" altLang="en-US" sz="4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8591E887-8206-4BBB-B8A2-E773AE69B52B}"/>
              </a:ext>
            </a:extLst>
          </p:cNvPr>
          <p:cNvSpPr txBox="1"/>
          <p:nvPr/>
        </p:nvSpPr>
        <p:spPr>
          <a:xfrm>
            <a:off x="5175087" y="1980526"/>
            <a:ext cx="5864290" cy="2896947"/>
          </a:xfrm>
          <a:prstGeom prst="rect">
            <a:avLst/>
          </a:prstGeom>
          <a:noFill/>
        </p:spPr>
        <p:txBody>
          <a:bodyPr wrap="square">
            <a:spAutoFit/>
          </a:bodyPr>
          <a:lstStyle/>
          <a:p>
            <a:pPr algn="just">
              <a:lnSpc>
                <a:spcPct val="200000"/>
              </a:lnSpc>
            </a:pPr>
            <a:r>
              <a:rPr lang="en-US" altLang="zh-CN" sz="3200" kern="100" dirty="0">
                <a:latin typeface="Times New Roman" panose="02020603050405020304" pitchFamily="18" charset="0"/>
                <a:ea typeface="宋体" panose="02010600030101010101" pitchFamily="2" charset="-122"/>
              </a:rPr>
              <a:t>A</a:t>
            </a:r>
            <a:r>
              <a:rPr lang="en-US" altLang="zh-CN" sz="3200" kern="100" dirty="0">
                <a:effectLst/>
                <a:latin typeface="Times New Roman" panose="02020603050405020304" pitchFamily="18" charset="0"/>
                <a:ea typeface="宋体" panose="02010600030101010101" pitchFamily="2" charset="-122"/>
              </a:rPr>
              <a:t> stable, time-saving, robust, objective, and intelligent diagnosis system is needed. </a:t>
            </a:r>
            <a:endParaRPr lang="zh-CN" altLang="zh-CN" sz="3200" kern="100" dirty="0">
              <a:effectLst/>
              <a:latin typeface="Times New Roman" panose="02020603050405020304" pitchFamily="18" charset="0"/>
              <a:ea typeface="宋体" panose="02010600030101010101" pitchFamily="2" charset="-122"/>
            </a:endParaRPr>
          </a:p>
        </p:txBody>
      </p:sp>
      <p:pic>
        <p:nvPicPr>
          <p:cNvPr id="1028" name="Picture 4" descr="brest cancer 的图像结果">
            <a:extLst>
              <a:ext uri="{FF2B5EF4-FFF2-40B4-BE49-F238E27FC236}">
                <a16:creationId xmlns:a16="http://schemas.microsoft.com/office/drawing/2014/main" id="{9CC9D872-07D5-4D7F-8A7E-91FD3885A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623" y="1272387"/>
            <a:ext cx="3095624" cy="30716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est cancer 的图像结果">
            <a:extLst>
              <a:ext uri="{FF2B5EF4-FFF2-40B4-BE49-F238E27FC236}">
                <a16:creationId xmlns:a16="http://schemas.microsoft.com/office/drawing/2014/main" id="{59D548F4-A525-4AFE-BFAB-8141D8C5A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622" y="4344014"/>
            <a:ext cx="3095625"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F6D9AFB-03F7-97EF-F4DF-77367D6D7839}"/>
              </a:ext>
            </a:extLst>
          </p:cNvPr>
          <p:cNvSpPr txBox="1"/>
          <p:nvPr/>
        </p:nvSpPr>
        <p:spPr>
          <a:xfrm>
            <a:off x="11434426" y="6374167"/>
            <a:ext cx="1077157" cy="369332"/>
          </a:xfrm>
          <a:prstGeom prst="rect">
            <a:avLst/>
          </a:prstGeom>
          <a:noFill/>
        </p:spPr>
        <p:txBody>
          <a:bodyPr wrap="square" rtlCol="0">
            <a:spAutoFit/>
          </a:bodyPr>
          <a:lstStyle/>
          <a:p>
            <a:r>
              <a:rPr lang="en-US" altLang="zh-CN" dirty="0"/>
              <a:t>2</a:t>
            </a:r>
            <a:endParaRPr lang="zh-CN" altLang="en-US" dirty="0"/>
          </a:p>
        </p:txBody>
      </p:sp>
    </p:spTree>
    <p:extLst>
      <p:ext uri="{BB962C8B-B14F-4D97-AF65-F5344CB8AC3E}">
        <p14:creationId xmlns:p14="http://schemas.microsoft.com/office/powerpoint/2010/main" val="244027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A0CFB2B-A678-4D52-BC42-321CAF45D645}"/>
              </a:ext>
            </a:extLst>
          </p:cNvPr>
          <p:cNvSpPr txBox="1"/>
          <p:nvPr/>
        </p:nvSpPr>
        <p:spPr>
          <a:xfrm>
            <a:off x="404327" y="645051"/>
            <a:ext cx="5458408"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Deep Learning </a:t>
            </a:r>
            <a:endParaRPr lang="zh-CN" altLang="en-US" sz="4000" dirty="0">
              <a:latin typeface="Times New Roman" panose="02020603050405020304" pitchFamily="18" charset="0"/>
              <a:cs typeface="Times New Roman" panose="02020603050405020304" pitchFamily="18" charset="0"/>
            </a:endParaRPr>
          </a:p>
        </p:txBody>
      </p:sp>
      <p:pic>
        <p:nvPicPr>
          <p:cNvPr id="1026" name="Picture 2" descr="李世石对战阿尔法狗 的图像结果.大小：176 x 170。 资料来源：pai-hang-bang.cn">
            <a:extLst>
              <a:ext uri="{FF2B5EF4-FFF2-40B4-BE49-F238E27FC236}">
                <a16:creationId xmlns:a16="http://schemas.microsoft.com/office/drawing/2014/main" id="{604FAA3C-5C4D-4519-990C-6C90DF918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20" y="1446245"/>
            <a:ext cx="2745143" cy="265439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D3941EE-C66E-49CA-8BEF-2F699099DA33}"/>
              </a:ext>
            </a:extLst>
          </p:cNvPr>
          <p:cNvSpPr txBox="1"/>
          <p:nvPr/>
        </p:nvSpPr>
        <p:spPr>
          <a:xfrm>
            <a:off x="5075852" y="4183132"/>
            <a:ext cx="6512767" cy="2219838"/>
          </a:xfrm>
          <a:prstGeom prst="rect">
            <a:avLst/>
          </a:prstGeom>
          <a:noFill/>
        </p:spPr>
        <p:txBody>
          <a:bodyPr wrap="square" rtlCol="0">
            <a:spAutoFit/>
          </a:bodyPr>
          <a:lstStyle/>
          <a:p>
            <a:pPr>
              <a:lnSpc>
                <a:spcPct val="150000"/>
              </a:lnSpc>
            </a:pPr>
            <a:r>
              <a:rPr lang="en-US" altLang="zh-CN" sz="3200" dirty="0">
                <a:latin typeface="+mj-lt"/>
              </a:rPr>
              <a:t>AlexNet won </a:t>
            </a:r>
            <a:r>
              <a:rPr lang="en-US" altLang="zh-CN" sz="3200" dirty="0">
                <a:effectLst/>
                <a:latin typeface="+mj-lt"/>
                <a:ea typeface="宋体" panose="02010600030101010101" pitchFamily="2" charset="-122"/>
              </a:rPr>
              <a:t>the 2012 ImageNet Large Scale Visual Recognition Challenge (ILSVRC)</a:t>
            </a:r>
            <a:endParaRPr lang="zh-CN" altLang="en-US" sz="3200" dirty="0">
              <a:latin typeface="+mj-lt"/>
              <a:ea typeface="宋体" panose="02010600030101010101" pitchFamily="2" charset="-122"/>
            </a:endParaRPr>
          </a:p>
        </p:txBody>
      </p:sp>
      <p:pic>
        <p:nvPicPr>
          <p:cNvPr id="1028" name="Picture 4" descr="查看源图像">
            <a:extLst>
              <a:ext uri="{FF2B5EF4-FFF2-40B4-BE49-F238E27FC236}">
                <a16:creationId xmlns:a16="http://schemas.microsoft.com/office/drawing/2014/main" id="{14ED93C5-BEFD-4CA2-81E7-709A0B06ED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366" y="4420540"/>
            <a:ext cx="3982491" cy="198243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6E16E08-289A-4877-AF9E-6409BD4908BD}"/>
              </a:ext>
            </a:extLst>
          </p:cNvPr>
          <p:cNvSpPr txBox="1"/>
          <p:nvPr/>
        </p:nvSpPr>
        <p:spPr>
          <a:xfrm>
            <a:off x="5075852" y="2002893"/>
            <a:ext cx="6148872" cy="1077218"/>
          </a:xfrm>
          <a:prstGeom prst="rect">
            <a:avLst/>
          </a:prstGeom>
          <a:noFill/>
        </p:spPr>
        <p:txBody>
          <a:bodyPr wrap="square">
            <a:spAutoFit/>
          </a:bodyPr>
          <a:lstStyle/>
          <a:p>
            <a:r>
              <a:rPr lang="en-US" altLang="zh-CN" sz="3200" dirty="0">
                <a:latin typeface="+mj-lt"/>
              </a:rPr>
              <a:t>Lee Sedol was defeated by Alpha Go with the score of 4:1 </a:t>
            </a:r>
            <a:endParaRPr lang="zh-CN" altLang="en-US" sz="3200" dirty="0">
              <a:latin typeface="+mj-lt"/>
            </a:endParaRPr>
          </a:p>
        </p:txBody>
      </p:sp>
      <p:sp>
        <p:nvSpPr>
          <p:cNvPr id="7" name="文本框 6">
            <a:extLst>
              <a:ext uri="{FF2B5EF4-FFF2-40B4-BE49-F238E27FC236}">
                <a16:creationId xmlns:a16="http://schemas.microsoft.com/office/drawing/2014/main" id="{8D7D8092-36C8-74B0-82B8-BD1D7A26CB83}"/>
              </a:ext>
            </a:extLst>
          </p:cNvPr>
          <p:cNvSpPr txBox="1"/>
          <p:nvPr/>
        </p:nvSpPr>
        <p:spPr>
          <a:xfrm>
            <a:off x="11434426" y="6374167"/>
            <a:ext cx="1077157" cy="369332"/>
          </a:xfrm>
          <a:prstGeom prst="rect">
            <a:avLst/>
          </a:prstGeom>
          <a:noFill/>
        </p:spPr>
        <p:txBody>
          <a:bodyPr wrap="square" rtlCol="0">
            <a:spAutoFit/>
          </a:bodyPr>
          <a:lstStyle/>
          <a:p>
            <a:r>
              <a:rPr lang="en-US" altLang="zh-CN" dirty="0"/>
              <a:t>3</a:t>
            </a:r>
            <a:endParaRPr lang="zh-CN" altLang="en-US" dirty="0"/>
          </a:p>
        </p:txBody>
      </p:sp>
    </p:spTree>
    <p:extLst>
      <p:ext uri="{BB962C8B-B14F-4D97-AF65-F5344CB8AC3E}">
        <p14:creationId xmlns:p14="http://schemas.microsoft.com/office/powerpoint/2010/main" val="314595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57096D6-4A65-4BED-BDB9-34D135BDC84C}"/>
              </a:ext>
            </a:extLst>
          </p:cNvPr>
          <p:cNvSpPr txBox="1"/>
          <p:nvPr/>
        </p:nvSpPr>
        <p:spPr>
          <a:xfrm>
            <a:off x="5965372" y="1548881"/>
            <a:ext cx="4655975" cy="1704569"/>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Deep learning may become a effective solution. </a:t>
            </a:r>
            <a:endParaRPr lang="zh-CN" altLang="en-US"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However, </a:t>
            </a:r>
            <a:r>
              <a:rPr lang="en-US" altLang="zh-CN" dirty="0">
                <a:solidFill>
                  <a:srgbClr val="000000"/>
                </a:solidFill>
                <a:latin typeface="Times New Roman" panose="02020603050405020304" pitchFamily="18" charset="0"/>
                <a:cs typeface="Times New Roman" panose="02020603050405020304" pitchFamily="18" charset="0"/>
              </a:rPr>
              <a:t>t</a:t>
            </a:r>
            <a:r>
              <a:rPr lang="en-US" altLang="zh-CN" b="0" i="0" dirty="0">
                <a:solidFill>
                  <a:srgbClr val="000000"/>
                </a:solidFill>
                <a:effectLst/>
                <a:latin typeface="Times New Roman" panose="02020603050405020304" pitchFamily="18" charset="0"/>
                <a:cs typeface="Times New Roman" panose="02020603050405020304" pitchFamily="18" charset="0"/>
              </a:rPr>
              <a:t>he </a:t>
            </a:r>
            <a:r>
              <a:rPr lang="en-US" altLang="zh-CN" dirty="0">
                <a:solidFill>
                  <a:srgbClr val="000000"/>
                </a:solidFill>
                <a:latin typeface="Times New Roman" panose="02020603050405020304" pitchFamily="18" charset="0"/>
                <a:cs typeface="Times New Roman" panose="02020603050405020304" pitchFamily="18" charset="0"/>
              </a:rPr>
              <a:t>lack</a:t>
            </a:r>
            <a:r>
              <a:rPr lang="en-US" altLang="zh-CN" b="0" i="0" dirty="0">
                <a:solidFill>
                  <a:srgbClr val="000000"/>
                </a:solidFill>
                <a:effectLst/>
                <a:latin typeface="Times New Roman" panose="02020603050405020304" pitchFamily="18" charset="0"/>
                <a:cs typeface="Times New Roman" panose="02020603050405020304" pitchFamily="18" charset="0"/>
              </a:rPr>
              <a:t> of medical image data limits the application and performance of deep learning in the medical field</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p>
        </p:txBody>
      </p:sp>
      <p:pic>
        <p:nvPicPr>
          <p:cNvPr id="5" name="Picture 4" descr="查看源图像">
            <a:extLst>
              <a:ext uri="{FF2B5EF4-FFF2-40B4-BE49-F238E27FC236}">
                <a16:creationId xmlns:a16="http://schemas.microsoft.com/office/drawing/2014/main" id="{67894F3A-D2CD-4612-AF73-CA8DE6285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18" y="4000299"/>
            <a:ext cx="4114800"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0863401-2092-4183-ACFE-659FBD232003}"/>
              </a:ext>
            </a:extLst>
          </p:cNvPr>
          <p:cNvSpPr txBox="1"/>
          <p:nvPr/>
        </p:nvSpPr>
        <p:spPr>
          <a:xfrm>
            <a:off x="6096000" y="4721289"/>
            <a:ext cx="4655975" cy="1295868"/>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FYP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aims to solve the problem of lacking dataset in some degrees. And, we are going to use GANs for data augmentation in the project.</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A2F726D-81DF-4257-81CF-B3CB71FECCAB}"/>
              </a:ext>
            </a:extLst>
          </p:cNvPr>
          <p:cNvPicPr>
            <a:picLocks noChangeAspect="1"/>
          </p:cNvPicPr>
          <p:nvPr/>
        </p:nvPicPr>
        <p:blipFill>
          <a:blip r:embed="rId4"/>
          <a:stretch>
            <a:fillRect/>
          </a:stretch>
        </p:blipFill>
        <p:spPr>
          <a:xfrm>
            <a:off x="553618" y="1490221"/>
            <a:ext cx="4496815" cy="2431855"/>
          </a:xfrm>
          <a:prstGeom prst="rect">
            <a:avLst/>
          </a:prstGeom>
        </p:spPr>
      </p:pic>
      <p:sp>
        <p:nvSpPr>
          <p:cNvPr id="7" name="文本框 6">
            <a:extLst>
              <a:ext uri="{FF2B5EF4-FFF2-40B4-BE49-F238E27FC236}">
                <a16:creationId xmlns:a16="http://schemas.microsoft.com/office/drawing/2014/main" id="{C030111D-83FE-4BCE-B075-59B6939DF430}"/>
              </a:ext>
            </a:extLst>
          </p:cNvPr>
          <p:cNvSpPr txBox="1"/>
          <p:nvPr/>
        </p:nvSpPr>
        <p:spPr>
          <a:xfrm>
            <a:off x="392003" y="669724"/>
            <a:ext cx="5831062"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Our goals</a:t>
            </a:r>
            <a:endParaRPr lang="zh-CN" altLang="en-US" sz="4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AE00D18-740C-AB61-A24D-A6BA1E30155B}"/>
              </a:ext>
            </a:extLst>
          </p:cNvPr>
          <p:cNvSpPr txBox="1"/>
          <p:nvPr/>
        </p:nvSpPr>
        <p:spPr>
          <a:xfrm>
            <a:off x="11434426" y="6374167"/>
            <a:ext cx="1077157" cy="369332"/>
          </a:xfrm>
          <a:prstGeom prst="rect">
            <a:avLst/>
          </a:prstGeom>
          <a:noFill/>
        </p:spPr>
        <p:txBody>
          <a:bodyPr wrap="square" rtlCol="0">
            <a:spAutoFit/>
          </a:bodyPr>
          <a:lstStyle/>
          <a:p>
            <a:r>
              <a:rPr lang="en-US" altLang="zh-CN" dirty="0"/>
              <a:t>4</a:t>
            </a:r>
            <a:endParaRPr lang="zh-CN" altLang="en-US" dirty="0"/>
          </a:p>
        </p:txBody>
      </p:sp>
    </p:spTree>
    <p:extLst>
      <p:ext uri="{BB962C8B-B14F-4D97-AF65-F5344CB8AC3E}">
        <p14:creationId xmlns:p14="http://schemas.microsoft.com/office/powerpoint/2010/main" val="200593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5B07ABE-D6AE-45E1-AD40-721FBC390858}"/>
              </a:ext>
            </a:extLst>
          </p:cNvPr>
          <p:cNvCxnSpPr>
            <a:cxnSpLocks/>
          </p:cNvCxnSpPr>
          <p:nvPr/>
        </p:nvCxnSpPr>
        <p:spPr>
          <a:xfrm>
            <a:off x="3062795" y="1524461"/>
            <a:ext cx="0" cy="3809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460375A-7F52-450F-A457-8E5E73EB56B6}"/>
              </a:ext>
            </a:extLst>
          </p:cNvPr>
          <p:cNvSpPr txBox="1"/>
          <p:nvPr/>
        </p:nvSpPr>
        <p:spPr>
          <a:xfrm>
            <a:off x="757574" y="2966291"/>
            <a:ext cx="1997475" cy="584775"/>
          </a:xfrm>
          <a:prstGeom prst="rect">
            <a:avLst/>
          </a:prstGeom>
          <a:noFill/>
        </p:spPr>
        <p:txBody>
          <a:bodyPr wrap="square" rtlCol="0">
            <a:spAutoFit/>
          </a:bodyPr>
          <a:lstStyle/>
          <a:p>
            <a:r>
              <a:rPr lang="en-US" altLang="zh-CN" sz="3200" i="1" dirty="0"/>
              <a:t>CONTENTS</a:t>
            </a:r>
            <a:r>
              <a:rPr lang="en-US" altLang="zh-CN" sz="3200" dirty="0"/>
              <a:t> </a:t>
            </a:r>
            <a:endParaRPr lang="zh-CN" altLang="en-US" sz="3200" dirty="0"/>
          </a:p>
        </p:txBody>
      </p:sp>
      <p:sp>
        <p:nvSpPr>
          <p:cNvPr id="9" name="文本框 8">
            <a:extLst>
              <a:ext uri="{FF2B5EF4-FFF2-40B4-BE49-F238E27FC236}">
                <a16:creationId xmlns:a16="http://schemas.microsoft.com/office/drawing/2014/main" id="{F81A38A7-89B6-4CDE-B424-48E088C931C5}"/>
              </a:ext>
            </a:extLst>
          </p:cNvPr>
          <p:cNvSpPr txBox="1"/>
          <p:nvPr/>
        </p:nvSpPr>
        <p:spPr>
          <a:xfrm>
            <a:off x="4030461" y="1519740"/>
            <a:ext cx="7403965" cy="4062651"/>
          </a:xfrm>
          <a:prstGeom prst="rect">
            <a:avLst/>
          </a:prstGeom>
          <a:noFill/>
        </p:spPr>
        <p:txBody>
          <a:bodyPr wrap="square" rtlCol="0">
            <a:spAutoFit/>
          </a:bodyPr>
          <a:lstStyle/>
          <a:p>
            <a:pPr marL="342900" indent="-342900">
              <a:lnSpc>
                <a:spcPct val="200000"/>
              </a:lnSpc>
              <a:buAutoNum type="arabicPeriod"/>
            </a:pPr>
            <a:r>
              <a:rPr lang="en-US" altLang="zh-CN" sz="2400" dirty="0"/>
              <a:t>Introduction</a:t>
            </a:r>
          </a:p>
          <a:p>
            <a:pPr marL="342900" indent="-342900">
              <a:lnSpc>
                <a:spcPct val="200000"/>
              </a:lnSpc>
              <a:buAutoNum type="arabicPeriod"/>
            </a:pPr>
            <a:r>
              <a:rPr lang="en-US" altLang="zh-CN" sz="2400" dirty="0">
                <a:solidFill>
                  <a:srgbClr val="FF0000"/>
                </a:solidFill>
              </a:rPr>
              <a:t>Literature Review</a:t>
            </a:r>
          </a:p>
          <a:p>
            <a:pPr marL="342900" indent="-342900">
              <a:lnSpc>
                <a:spcPct val="200000"/>
              </a:lnSpc>
              <a:buAutoNum type="arabicPeriod"/>
            </a:pPr>
            <a:r>
              <a:rPr lang="en-US" altLang="zh-CN" sz="2400" dirty="0"/>
              <a:t>Experiments</a:t>
            </a:r>
          </a:p>
          <a:p>
            <a:pPr marL="342900" indent="-342900">
              <a:lnSpc>
                <a:spcPct val="200000"/>
              </a:lnSpc>
              <a:buAutoNum type="arabicPeriod"/>
            </a:pPr>
            <a:r>
              <a:rPr lang="en-US" altLang="zh-CN" sz="2400" dirty="0"/>
              <a:t>Results and Discussion</a:t>
            </a:r>
          </a:p>
          <a:p>
            <a:pPr marL="342900" indent="-342900">
              <a:lnSpc>
                <a:spcPct val="200000"/>
              </a:lnSpc>
              <a:buAutoNum type="arabicPeriod"/>
            </a:pPr>
            <a:r>
              <a:rPr lang="en-US" altLang="zh-CN" sz="2400" dirty="0"/>
              <a:t>Future Recommendations</a:t>
            </a:r>
          </a:p>
          <a:p>
            <a:pPr marL="342900" indent="-342900">
              <a:buAutoNum type="arabicPeriod"/>
            </a:pPr>
            <a:endParaRPr lang="zh-CN" altLang="en-US" dirty="0"/>
          </a:p>
        </p:txBody>
      </p:sp>
      <p:sp>
        <p:nvSpPr>
          <p:cNvPr id="6" name="文本框 5">
            <a:extLst>
              <a:ext uri="{FF2B5EF4-FFF2-40B4-BE49-F238E27FC236}">
                <a16:creationId xmlns:a16="http://schemas.microsoft.com/office/drawing/2014/main" id="{AF09606B-2425-299D-87CD-305E751061DD}"/>
              </a:ext>
            </a:extLst>
          </p:cNvPr>
          <p:cNvSpPr txBox="1"/>
          <p:nvPr/>
        </p:nvSpPr>
        <p:spPr>
          <a:xfrm>
            <a:off x="11434426" y="6374167"/>
            <a:ext cx="1077157" cy="369332"/>
          </a:xfrm>
          <a:prstGeom prst="rect">
            <a:avLst/>
          </a:prstGeom>
          <a:noFill/>
        </p:spPr>
        <p:txBody>
          <a:bodyPr wrap="square" rtlCol="0">
            <a:spAutoFit/>
          </a:bodyPr>
          <a:lstStyle/>
          <a:p>
            <a:r>
              <a:rPr lang="en-US" altLang="zh-CN" dirty="0"/>
              <a:t>5</a:t>
            </a:r>
            <a:endParaRPr lang="zh-CN" altLang="en-US" dirty="0"/>
          </a:p>
        </p:txBody>
      </p:sp>
    </p:spTree>
    <p:extLst>
      <p:ext uri="{BB962C8B-B14F-4D97-AF65-F5344CB8AC3E}">
        <p14:creationId xmlns:p14="http://schemas.microsoft.com/office/powerpoint/2010/main" val="69174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B1C4FD8-1737-4F42-8A72-D14BD07809CA}"/>
              </a:ext>
            </a:extLst>
          </p:cNvPr>
          <p:cNvSpPr txBox="1"/>
          <p:nvPr/>
        </p:nvSpPr>
        <p:spPr>
          <a:xfrm>
            <a:off x="697895" y="1042464"/>
            <a:ext cx="5251141" cy="590931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sz="2000" dirty="0">
                <a:latin typeface="Calibri" panose="020F0502020204030204" pitchFamily="34" charset="0"/>
                <a:ea typeface="宋体" panose="02010600030101010101" pitchFamily="2" charset="-122"/>
                <a:cs typeface="Times New Roman" panose="02020603050405020304" pitchFamily="18" charset="0"/>
              </a:rPr>
              <a:t>The basic augmentation techniques include geometric transformations, cropping, erasing, intensity operations, noise injection, and filtering. </a:t>
            </a:r>
          </a:p>
          <a:p>
            <a:pPr marL="285750" indent="-285750">
              <a:lnSpc>
                <a:spcPct val="150000"/>
              </a:lnSpc>
              <a:buFont typeface="Wingdings" panose="05000000000000000000" pitchFamily="2" charset="2"/>
              <a:buChar char="l"/>
            </a:pPr>
            <a:endParaRPr lang="en-US" altLang="zh-CN" sz="2000" dirty="0">
              <a:latin typeface="Calibri" panose="020F0502020204030204" pitchFamily="34"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000" dirty="0">
                <a:latin typeface="Calibri" panose="020F0502020204030204" pitchFamily="34" charset="0"/>
                <a:ea typeface="宋体" panose="02010600030101010101" pitchFamily="2" charset="-122"/>
                <a:cs typeface="Times New Roman" panose="02020603050405020304" pitchFamily="18" charset="0"/>
              </a:rPr>
              <a:t>The GAN model is first published by Goodfellow in 2014.</a:t>
            </a:r>
          </a:p>
          <a:p>
            <a:pPr marL="285750" indent="-285750">
              <a:lnSpc>
                <a:spcPct val="150000"/>
              </a:lnSpc>
              <a:buFont typeface="Wingdings" panose="05000000000000000000" pitchFamily="2" charset="2"/>
              <a:buChar char="l"/>
            </a:pPr>
            <a:endParaRPr lang="en-US" altLang="zh-CN" sz="2000" dirty="0">
              <a:latin typeface="Calibri" panose="020F0502020204030204" pitchFamily="34"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000" dirty="0">
                <a:effectLst/>
                <a:latin typeface="Calibri" panose="020F0502020204030204" pitchFamily="34" charset="0"/>
                <a:ea typeface="宋体" panose="02010600030101010101" pitchFamily="2" charset="-122"/>
                <a:cs typeface="Times New Roman" panose="02020603050405020304" pitchFamily="18" charset="0"/>
              </a:rPr>
              <a:t>Alberto Montero </a:t>
            </a:r>
            <a:r>
              <a:rPr lang="en-US" altLang="zh-CN" sz="2000" dirty="0" err="1">
                <a:effectLst/>
                <a:latin typeface="Calibri" panose="020F0502020204030204" pitchFamily="34" charset="0"/>
                <a:ea typeface="宋体" panose="02010600030101010101" pitchFamily="2" charset="-122"/>
                <a:cs typeface="Times New Roman" panose="02020603050405020304" pitchFamily="18" charset="0"/>
              </a:rPr>
              <a:t>Agudo</a:t>
            </a:r>
            <a:r>
              <a:rPr lang="en-US" altLang="zh-CN" sz="20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2000" dirty="0" err="1">
                <a:effectLst/>
                <a:latin typeface="Times New Roman" panose="02020603050405020304" pitchFamily="18" charset="0"/>
                <a:ea typeface="宋体" panose="02010600030101010101" pitchFamily="2" charset="-122"/>
              </a:rPr>
              <a:t>Zong</a:t>
            </a:r>
            <a:r>
              <a:rPr lang="en-US" altLang="zh-CN" sz="2000" dirty="0">
                <a:effectLst/>
                <a:latin typeface="Times New Roman" panose="02020603050405020304" pitchFamily="18" charset="0"/>
                <a:ea typeface="宋体" panose="02010600030101010101" pitchFamily="2" charset="-122"/>
              </a:rPr>
              <a:t> Fan, </a:t>
            </a:r>
            <a:r>
              <a:rPr lang="en-US" altLang="zh-CN" sz="2000" dirty="0" err="1">
                <a:effectLst/>
                <a:latin typeface="Times New Roman" panose="02020603050405020304" pitchFamily="18" charset="0"/>
                <a:ea typeface="宋体" panose="02010600030101010101" pitchFamily="2" charset="-122"/>
              </a:rPr>
              <a:t>Daiqing</a:t>
            </a:r>
            <a:r>
              <a:rPr lang="en-US" altLang="zh-CN" sz="2000" dirty="0">
                <a:effectLst/>
                <a:latin typeface="Times New Roman" panose="02020603050405020304" pitchFamily="18" charset="0"/>
                <a:ea typeface="宋体" panose="02010600030101010101" pitchFamily="2" charset="-122"/>
              </a:rPr>
              <a:t> Li and </a:t>
            </a:r>
            <a:r>
              <a:rPr lang="en-US" altLang="zh-CN" sz="2000" dirty="0">
                <a:effectLst/>
                <a:latin typeface="Calibri" panose="020F0502020204030204" pitchFamily="34" charset="0"/>
                <a:ea typeface="宋体" panose="02010600030101010101" pitchFamily="2" charset="-122"/>
                <a:cs typeface="Times New Roman" panose="02020603050405020304" pitchFamily="18" charset="0"/>
              </a:rPr>
              <a:t>Christopher Bowles made great contributions in medical data augmentation area.</a:t>
            </a:r>
            <a:endParaRPr lang="zh-CN" altLang="en-US" sz="2000" dirty="0"/>
          </a:p>
          <a:p>
            <a:endParaRPr lang="zh-CN" altLang="en-US" dirty="0"/>
          </a:p>
        </p:txBody>
      </p:sp>
      <p:sp>
        <p:nvSpPr>
          <p:cNvPr id="4" name="文本框 3">
            <a:extLst>
              <a:ext uri="{FF2B5EF4-FFF2-40B4-BE49-F238E27FC236}">
                <a16:creationId xmlns:a16="http://schemas.microsoft.com/office/drawing/2014/main" id="{F872C09E-538F-5893-9D87-522D09E91AF3}"/>
              </a:ext>
            </a:extLst>
          </p:cNvPr>
          <p:cNvSpPr txBox="1"/>
          <p:nvPr/>
        </p:nvSpPr>
        <p:spPr>
          <a:xfrm>
            <a:off x="11434426" y="6374167"/>
            <a:ext cx="1077157" cy="369332"/>
          </a:xfrm>
          <a:prstGeom prst="rect">
            <a:avLst/>
          </a:prstGeom>
          <a:noFill/>
        </p:spPr>
        <p:txBody>
          <a:bodyPr wrap="square" rtlCol="0">
            <a:spAutoFit/>
          </a:bodyPr>
          <a:lstStyle/>
          <a:p>
            <a:r>
              <a:rPr lang="en-US" altLang="zh-CN" dirty="0"/>
              <a:t>6</a:t>
            </a:r>
            <a:endParaRPr lang="zh-CN" altLang="en-US" dirty="0"/>
          </a:p>
        </p:txBody>
      </p:sp>
      <p:pic>
        <p:nvPicPr>
          <p:cNvPr id="5" name="图片 4">
            <a:extLst>
              <a:ext uri="{FF2B5EF4-FFF2-40B4-BE49-F238E27FC236}">
                <a16:creationId xmlns:a16="http://schemas.microsoft.com/office/drawing/2014/main" id="{82D7128D-F5AE-9969-0E90-FF6DC941B005}"/>
              </a:ext>
            </a:extLst>
          </p:cNvPr>
          <p:cNvPicPr>
            <a:picLocks noChangeAspect="1"/>
          </p:cNvPicPr>
          <p:nvPr/>
        </p:nvPicPr>
        <p:blipFill>
          <a:blip r:embed="rId2"/>
          <a:stretch>
            <a:fillRect/>
          </a:stretch>
        </p:blipFill>
        <p:spPr>
          <a:xfrm>
            <a:off x="6891428" y="768092"/>
            <a:ext cx="4145833" cy="5975407"/>
          </a:xfrm>
          <a:prstGeom prst="rect">
            <a:avLst/>
          </a:prstGeom>
        </p:spPr>
      </p:pic>
    </p:spTree>
    <p:extLst>
      <p:ext uri="{BB962C8B-B14F-4D97-AF65-F5344CB8AC3E}">
        <p14:creationId xmlns:p14="http://schemas.microsoft.com/office/powerpoint/2010/main" val="276452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5B07ABE-D6AE-45E1-AD40-721FBC390858}"/>
              </a:ext>
            </a:extLst>
          </p:cNvPr>
          <p:cNvCxnSpPr>
            <a:cxnSpLocks/>
          </p:cNvCxnSpPr>
          <p:nvPr/>
        </p:nvCxnSpPr>
        <p:spPr>
          <a:xfrm>
            <a:off x="3062795" y="1524461"/>
            <a:ext cx="0" cy="3809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460375A-7F52-450F-A457-8E5E73EB56B6}"/>
              </a:ext>
            </a:extLst>
          </p:cNvPr>
          <p:cNvSpPr txBox="1"/>
          <p:nvPr/>
        </p:nvSpPr>
        <p:spPr>
          <a:xfrm>
            <a:off x="757574" y="2966291"/>
            <a:ext cx="1997475" cy="584775"/>
          </a:xfrm>
          <a:prstGeom prst="rect">
            <a:avLst/>
          </a:prstGeom>
          <a:noFill/>
        </p:spPr>
        <p:txBody>
          <a:bodyPr wrap="square" rtlCol="0">
            <a:spAutoFit/>
          </a:bodyPr>
          <a:lstStyle/>
          <a:p>
            <a:r>
              <a:rPr lang="en-US" altLang="zh-CN" sz="3200" i="1" dirty="0"/>
              <a:t>CONTENTS</a:t>
            </a:r>
            <a:r>
              <a:rPr lang="en-US" altLang="zh-CN" sz="3200" dirty="0"/>
              <a:t> </a:t>
            </a:r>
            <a:endParaRPr lang="zh-CN" altLang="en-US" sz="3200" dirty="0"/>
          </a:p>
        </p:txBody>
      </p:sp>
      <p:sp>
        <p:nvSpPr>
          <p:cNvPr id="9" name="文本框 8">
            <a:extLst>
              <a:ext uri="{FF2B5EF4-FFF2-40B4-BE49-F238E27FC236}">
                <a16:creationId xmlns:a16="http://schemas.microsoft.com/office/drawing/2014/main" id="{F81A38A7-89B6-4CDE-B424-48E088C931C5}"/>
              </a:ext>
            </a:extLst>
          </p:cNvPr>
          <p:cNvSpPr txBox="1"/>
          <p:nvPr/>
        </p:nvSpPr>
        <p:spPr>
          <a:xfrm>
            <a:off x="4030461" y="1519740"/>
            <a:ext cx="7403965" cy="4062651"/>
          </a:xfrm>
          <a:prstGeom prst="rect">
            <a:avLst/>
          </a:prstGeom>
          <a:noFill/>
        </p:spPr>
        <p:txBody>
          <a:bodyPr wrap="square" rtlCol="0">
            <a:spAutoFit/>
          </a:bodyPr>
          <a:lstStyle/>
          <a:p>
            <a:pPr marL="342900" indent="-342900">
              <a:lnSpc>
                <a:spcPct val="200000"/>
              </a:lnSpc>
              <a:buAutoNum type="arabicPeriod"/>
            </a:pPr>
            <a:r>
              <a:rPr lang="en-US" altLang="zh-CN" sz="2400" dirty="0"/>
              <a:t>Introduction</a:t>
            </a:r>
          </a:p>
          <a:p>
            <a:pPr marL="342900" indent="-342900">
              <a:lnSpc>
                <a:spcPct val="200000"/>
              </a:lnSpc>
              <a:buAutoNum type="arabicPeriod"/>
            </a:pPr>
            <a:r>
              <a:rPr lang="en-US" altLang="zh-CN" sz="2400" dirty="0"/>
              <a:t>Literature Review</a:t>
            </a:r>
          </a:p>
          <a:p>
            <a:pPr marL="342900" indent="-342900">
              <a:lnSpc>
                <a:spcPct val="200000"/>
              </a:lnSpc>
              <a:buAutoNum type="arabicPeriod"/>
            </a:pPr>
            <a:r>
              <a:rPr lang="en-US" altLang="zh-CN" sz="2400" dirty="0">
                <a:solidFill>
                  <a:srgbClr val="FF0000"/>
                </a:solidFill>
              </a:rPr>
              <a:t>Experiments</a:t>
            </a:r>
          </a:p>
          <a:p>
            <a:pPr marL="342900" indent="-342900">
              <a:lnSpc>
                <a:spcPct val="200000"/>
              </a:lnSpc>
              <a:buAutoNum type="arabicPeriod"/>
            </a:pPr>
            <a:r>
              <a:rPr lang="en-US" altLang="zh-CN" sz="2400" dirty="0"/>
              <a:t>Results and Discussion</a:t>
            </a:r>
          </a:p>
          <a:p>
            <a:pPr marL="342900" indent="-342900">
              <a:lnSpc>
                <a:spcPct val="200000"/>
              </a:lnSpc>
              <a:buAutoNum type="arabicPeriod"/>
            </a:pPr>
            <a:r>
              <a:rPr lang="en-US" altLang="zh-CN" sz="2400" dirty="0"/>
              <a:t>Future Recommendations</a:t>
            </a:r>
          </a:p>
          <a:p>
            <a:pPr marL="342900" indent="-342900">
              <a:buAutoNum type="arabicPeriod"/>
            </a:pPr>
            <a:endParaRPr lang="zh-CN" altLang="en-US" dirty="0"/>
          </a:p>
        </p:txBody>
      </p:sp>
      <p:sp>
        <p:nvSpPr>
          <p:cNvPr id="6" name="文本框 5">
            <a:extLst>
              <a:ext uri="{FF2B5EF4-FFF2-40B4-BE49-F238E27FC236}">
                <a16:creationId xmlns:a16="http://schemas.microsoft.com/office/drawing/2014/main" id="{F043ADE8-A7C1-AC3A-3C7D-F45412FA11C2}"/>
              </a:ext>
            </a:extLst>
          </p:cNvPr>
          <p:cNvSpPr txBox="1"/>
          <p:nvPr/>
        </p:nvSpPr>
        <p:spPr>
          <a:xfrm>
            <a:off x="11434426" y="6374167"/>
            <a:ext cx="1077157" cy="369332"/>
          </a:xfrm>
          <a:prstGeom prst="rect">
            <a:avLst/>
          </a:prstGeom>
          <a:noFill/>
        </p:spPr>
        <p:txBody>
          <a:bodyPr wrap="square" rtlCol="0">
            <a:spAutoFit/>
          </a:bodyPr>
          <a:lstStyle/>
          <a:p>
            <a:r>
              <a:rPr lang="en-US" altLang="zh-CN" dirty="0"/>
              <a:t>7</a:t>
            </a:r>
            <a:endParaRPr lang="zh-CN" altLang="en-US" dirty="0"/>
          </a:p>
        </p:txBody>
      </p:sp>
    </p:spTree>
    <p:extLst>
      <p:ext uri="{BB962C8B-B14F-4D97-AF65-F5344CB8AC3E}">
        <p14:creationId xmlns:p14="http://schemas.microsoft.com/office/powerpoint/2010/main" val="169094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126961-C417-46B3-AD53-FB74AA29A9F4}"/>
              </a:ext>
            </a:extLst>
          </p:cNvPr>
          <p:cNvSpPr txBox="1"/>
          <p:nvPr/>
        </p:nvSpPr>
        <p:spPr>
          <a:xfrm>
            <a:off x="545843" y="659755"/>
            <a:ext cx="6148872" cy="707886"/>
          </a:xfrm>
          <a:prstGeom prst="rect">
            <a:avLst/>
          </a:prstGeom>
          <a:noFill/>
        </p:spPr>
        <p:txBody>
          <a:bodyPr wrap="square">
            <a:spAutoFit/>
          </a:bodyPr>
          <a:lstStyle/>
          <a:p>
            <a:r>
              <a:rPr lang="en-US" altLang="zh-CN" sz="4000" dirty="0">
                <a:latin typeface="Times New Roman" panose="02020603050405020304" pitchFamily="18" charset="0"/>
                <a:cs typeface="Times New Roman" panose="02020603050405020304" pitchFamily="18" charset="0"/>
              </a:rPr>
              <a:t>Dataset</a:t>
            </a:r>
            <a:endParaRPr lang="zh-CN" altLang="en-US" sz="4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5C61B6C-73FD-434D-ACD1-10DC05D5679B}"/>
              </a:ext>
            </a:extLst>
          </p:cNvPr>
          <p:cNvPicPr>
            <a:picLocks noChangeAspect="1"/>
          </p:cNvPicPr>
          <p:nvPr/>
        </p:nvPicPr>
        <p:blipFill rotWithShape="1">
          <a:blip r:embed="rId2"/>
          <a:srcRect r="4027" b="14297"/>
          <a:stretch/>
        </p:blipFill>
        <p:spPr>
          <a:xfrm>
            <a:off x="5934588" y="2012508"/>
            <a:ext cx="5502143" cy="3482769"/>
          </a:xfrm>
          <a:prstGeom prst="rect">
            <a:avLst/>
          </a:prstGeom>
        </p:spPr>
      </p:pic>
      <p:sp>
        <p:nvSpPr>
          <p:cNvPr id="5" name="文本框 4">
            <a:extLst>
              <a:ext uri="{FF2B5EF4-FFF2-40B4-BE49-F238E27FC236}">
                <a16:creationId xmlns:a16="http://schemas.microsoft.com/office/drawing/2014/main" id="{29A43C91-6CD0-4E80-BC1B-08DCFD0244CF}"/>
              </a:ext>
            </a:extLst>
          </p:cNvPr>
          <p:cNvSpPr txBox="1"/>
          <p:nvPr/>
        </p:nvSpPr>
        <p:spPr>
          <a:xfrm>
            <a:off x="256594" y="1953620"/>
            <a:ext cx="5113538" cy="3785652"/>
          </a:xfrm>
          <a:prstGeom prst="rect">
            <a:avLst/>
          </a:prstGeom>
          <a:noFill/>
        </p:spPr>
        <p:txBody>
          <a:bodyPr wrap="square" rtlCol="0">
            <a:spAutoFit/>
          </a:bodyPr>
          <a:lstStyle/>
          <a:p>
            <a:r>
              <a:rPr lang="en-US" altLang="zh-CN" sz="2400" b="0" i="0" dirty="0">
                <a:solidFill>
                  <a:srgbClr val="24292F"/>
                </a:solidFill>
                <a:effectLst/>
                <a:latin typeface="-apple-system"/>
              </a:rPr>
              <a:t>The dataset is BUSI dataset, which is available at </a:t>
            </a:r>
            <a:r>
              <a:rPr lang="en-US" altLang="zh-CN" sz="2400" b="0" i="0" u="none" strike="noStrike" dirty="0">
                <a:effectLst/>
                <a:latin typeface="-apple-system"/>
                <a:hlinkClick r:id="rId3"/>
              </a:rPr>
              <a:t>https://scholar.cu.edu.eg/?q=afahmy/pages/dataset</a:t>
            </a:r>
            <a:r>
              <a:rPr lang="en-US" altLang="zh-CN" sz="2400" b="0" i="0" u="none" strike="noStrike" dirty="0">
                <a:effectLst/>
                <a:latin typeface="-apple-system"/>
              </a:rPr>
              <a:t>.</a:t>
            </a:r>
          </a:p>
          <a:p>
            <a:pPr marL="285750" indent="-285750">
              <a:buFont typeface="Arial" panose="020B0604020202020204" pitchFamily="34" charset="0"/>
              <a:buChar char="•"/>
            </a:pPr>
            <a:r>
              <a:rPr lang="en-US" altLang="zh-CN" sz="2400" dirty="0">
                <a:latin typeface="-apple-system"/>
              </a:rPr>
              <a:t>780 images </a:t>
            </a:r>
          </a:p>
          <a:p>
            <a:pPr marL="285750" indent="-285750">
              <a:buFont typeface="Arial" panose="020B0604020202020204" pitchFamily="34" charset="0"/>
              <a:buChar char="•"/>
            </a:pPr>
            <a:r>
              <a:rPr lang="en-US" altLang="zh-CN" sz="2400" dirty="0">
                <a:latin typeface="-apple-system"/>
              </a:rPr>
              <a:t>about 500×500 pixels</a:t>
            </a:r>
          </a:p>
          <a:p>
            <a:pPr marL="285750" indent="-285750">
              <a:buFont typeface="Arial" panose="020B0604020202020204" pitchFamily="34" charset="0"/>
              <a:buChar char="•"/>
            </a:pPr>
            <a:r>
              <a:rPr lang="en-US" altLang="zh-CN" sz="2400" dirty="0">
                <a:solidFill>
                  <a:srgbClr val="24292F"/>
                </a:solidFill>
                <a:latin typeface="-apple-system"/>
              </a:rPr>
              <a:t>benign, normal, and malignant</a:t>
            </a:r>
          </a:p>
          <a:p>
            <a:r>
              <a:rPr lang="en-US" altLang="zh-CN" sz="2400" dirty="0">
                <a:solidFill>
                  <a:srgbClr val="24292F"/>
                </a:solidFill>
                <a:latin typeface="-apple-system"/>
              </a:rPr>
              <a:t>We only selected benign and malignant part and resized them all into 256×256 pixels</a:t>
            </a:r>
          </a:p>
        </p:txBody>
      </p:sp>
      <p:sp>
        <p:nvSpPr>
          <p:cNvPr id="6" name="文本框 5">
            <a:extLst>
              <a:ext uri="{FF2B5EF4-FFF2-40B4-BE49-F238E27FC236}">
                <a16:creationId xmlns:a16="http://schemas.microsoft.com/office/drawing/2014/main" id="{4E4F1E96-B866-B324-2234-0DED55B22A89}"/>
              </a:ext>
            </a:extLst>
          </p:cNvPr>
          <p:cNvSpPr txBox="1"/>
          <p:nvPr/>
        </p:nvSpPr>
        <p:spPr>
          <a:xfrm>
            <a:off x="11434426" y="6374167"/>
            <a:ext cx="1077157" cy="369332"/>
          </a:xfrm>
          <a:prstGeom prst="rect">
            <a:avLst/>
          </a:prstGeom>
          <a:noFill/>
        </p:spPr>
        <p:txBody>
          <a:bodyPr wrap="square" rtlCol="0">
            <a:spAutoFit/>
          </a:bodyPr>
          <a:lstStyle/>
          <a:p>
            <a:r>
              <a:rPr lang="en-US" altLang="zh-CN" dirty="0"/>
              <a:t>8</a:t>
            </a:r>
            <a:endParaRPr lang="zh-CN" altLang="en-US" dirty="0"/>
          </a:p>
        </p:txBody>
      </p:sp>
    </p:spTree>
    <p:extLst>
      <p:ext uri="{BB962C8B-B14F-4D97-AF65-F5344CB8AC3E}">
        <p14:creationId xmlns:p14="http://schemas.microsoft.com/office/powerpoint/2010/main" val="886960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theme/_rels/them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theme/theme1.xml><?xml version="1.0" encoding="utf-8"?>
<a:theme xmlns:a="http://schemas.openxmlformats.org/drawingml/2006/main" name="Office Theme">
  <a:themeElements>
    <a:clrScheme name="自定义 1335">
      <a:dk1>
        <a:srgbClr val="000000"/>
      </a:dk1>
      <a:lt1>
        <a:srgbClr val="FFFFFF"/>
      </a:lt1>
      <a:dk2>
        <a:srgbClr val="778495"/>
      </a:dk2>
      <a:lt2>
        <a:srgbClr val="F0F0F0"/>
      </a:lt2>
      <a:accent1>
        <a:srgbClr val="D3430D"/>
      </a:accent1>
      <a:accent2>
        <a:srgbClr val="FF7200"/>
      </a:accent2>
      <a:accent3>
        <a:srgbClr val="B82121"/>
      </a:accent3>
      <a:accent4>
        <a:srgbClr val="D74444"/>
      </a:accent4>
      <a:accent5>
        <a:srgbClr val="D74444"/>
      </a:accent5>
      <a:accent6>
        <a:srgbClr val="A13612"/>
      </a:accent6>
      <a:hlink>
        <a:srgbClr val="196D9A"/>
      </a:hlink>
      <a:folHlink>
        <a:srgbClr val="BFBFBF"/>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主要事件">
  <a:themeElements>
    <a:clrScheme name="主要事件">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主要事件">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主要事件">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5.xml><?xml version="1.0" encoding="utf-8"?>
<a:theme xmlns:a="http://schemas.openxmlformats.org/drawingml/2006/main" name="1_主要事件">
  <a:themeElements>
    <a:clrScheme name="主要事件">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主要事件">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主要事件">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5633</TotalTime>
  <Words>947</Words>
  <Application>Microsoft Office PowerPoint</Application>
  <PresentationFormat>宽屏</PresentationFormat>
  <Paragraphs>120</Paragraphs>
  <Slides>25</Slides>
  <Notes>2</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25</vt:i4>
      </vt:variant>
    </vt:vector>
  </HeadingPairs>
  <TitlesOfParts>
    <vt:vector size="42" baseType="lpstr">
      <vt:lpstr>-apple-system</vt:lpstr>
      <vt:lpstr>等线</vt:lpstr>
      <vt:lpstr>思源黑体</vt:lpstr>
      <vt:lpstr>Arial</vt:lpstr>
      <vt:lpstr>Calibri</vt:lpstr>
      <vt:lpstr>Calibri Light</vt:lpstr>
      <vt:lpstr>Cambria</vt:lpstr>
      <vt:lpstr>Cambria Math</vt:lpstr>
      <vt:lpstr>Garamond</vt:lpstr>
      <vt:lpstr>Impact</vt:lpstr>
      <vt:lpstr>Times New Roman</vt:lpstr>
      <vt:lpstr>Wingdings</vt:lpstr>
      <vt:lpstr>Office Theme</vt:lpstr>
      <vt:lpstr>环保</vt:lpstr>
      <vt:lpstr>回顾</vt:lpstr>
      <vt:lpstr>主要事件</vt:lpstr>
      <vt:lpstr>1_主要事件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1543611544@qq.com</cp:lastModifiedBy>
  <cp:revision>871</cp:revision>
  <cp:lastPrinted>2020-04-24T10:40:00Z</cp:lastPrinted>
  <dcterms:created xsi:type="dcterms:W3CDTF">2019-07-11T04:52:00Z</dcterms:created>
  <dcterms:modified xsi:type="dcterms:W3CDTF">2022-05-10T16:16:39Z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AEF2E0E8F12B4DEDBBD8D7A435D85208</vt:lpwstr>
  </property>
  <property fmtid="{D5CDD505-2E9C-101B-9397-08002B2CF9AE}" pid="3" name="KSOProductBuildVer">
    <vt:lpwstr>2052-11.1.0.10938</vt:lpwstr>
  </property>
</Properties>
</file>